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8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22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24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25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26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comment27.xml" ContentType="application/vnd.openxmlformats-officedocument.presentationml.comments+xml"/>
  <Override PartName="/ppt/notesSlides/notesSlide41.xml" ContentType="application/vnd.openxmlformats-officedocument.presentationml.notesSlide+xml"/>
  <Override PartName="/ppt/comments/comment28.xml" ContentType="application/vnd.openxmlformats-officedocument.presentationml.comments+xml"/>
  <Override PartName="/ppt/notesSlides/notesSlide42.xml" ContentType="application/vnd.openxmlformats-officedocument.presentationml.notesSlide+xml"/>
  <Override PartName="/ppt/comments/comment29.xml" ContentType="application/vnd.openxmlformats-officedocument.presentationml.comments+xml"/>
  <Override PartName="/ppt/notesSlides/notesSlide43.xml" ContentType="application/vnd.openxmlformats-officedocument.presentationml.notesSlide+xml"/>
  <Override PartName="/ppt/comments/comment30.xml" ContentType="application/vnd.openxmlformats-officedocument.presentationml.comment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31.xml" ContentType="application/vnd.openxmlformats-officedocument.presentationml.comments+xml"/>
  <Override PartName="/ppt/notesSlides/notesSlide47.xml" ContentType="application/vnd.openxmlformats-officedocument.presentationml.notesSlide+xml"/>
  <Override PartName="/ppt/comments/comment32.xml" ContentType="application/vnd.openxmlformats-officedocument.presentationml.comments+xml"/>
  <Override PartName="/ppt/notesSlides/notesSlide48.xml" ContentType="application/vnd.openxmlformats-officedocument.presentationml.notesSlide+xml"/>
  <Override PartName="/ppt/comments/comment33.xml" ContentType="application/vnd.openxmlformats-officedocument.presentationml.comments+xml"/>
  <Override PartName="/ppt/notesSlides/notesSlide49.xml" ContentType="application/vnd.openxmlformats-officedocument.presentationml.notesSlide+xml"/>
  <Override PartName="/ppt/comments/comment34.xml" ContentType="application/vnd.openxmlformats-officedocument.presentationml.comments+xml"/>
  <Override PartName="/ppt/notesSlides/notesSlide50.xml" ContentType="application/vnd.openxmlformats-officedocument.presentationml.notesSlide+xml"/>
  <Override PartName="/ppt/comments/comment35.xml" ContentType="application/vnd.openxmlformats-officedocument.presentationml.comments+xml"/>
  <Override PartName="/ppt/notesSlides/notesSlide51.xml" ContentType="application/vnd.openxmlformats-officedocument.presentationml.notesSlide+xml"/>
  <Override PartName="/ppt/comments/comment36.xml" ContentType="application/vnd.openxmlformats-officedocument.presentationml.comments+xml"/>
  <Override PartName="/ppt/notesSlides/notesSlide5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1"/>
  </p:notesMasterIdLst>
  <p:sldIdLst>
    <p:sldId id="284" r:id="rId5"/>
    <p:sldId id="313" r:id="rId6"/>
    <p:sldId id="362" r:id="rId7"/>
    <p:sldId id="360" r:id="rId8"/>
    <p:sldId id="361" r:id="rId9"/>
    <p:sldId id="363" r:id="rId10"/>
    <p:sldId id="314" r:id="rId11"/>
    <p:sldId id="310" r:id="rId12"/>
    <p:sldId id="319" r:id="rId13"/>
    <p:sldId id="316" r:id="rId14"/>
    <p:sldId id="317" r:id="rId15"/>
    <p:sldId id="318" r:id="rId16"/>
    <p:sldId id="372" r:id="rId17"/>
    <p:sldId id="321" r:id="rId18"/>
    <p:sldId id="324" r:id="rId19"/>
    <p:sldId id="343" r:id="rId20"/>
    <p:sldId id="323" r:id="rId21"/>
    <p:sldId id="347" r:id="rId22"/>
    <p:sldId id="342" r:id="rId23"/>
    <p:sldId id="351" r:id="rId24"/>
    <p:sldId id="370" r:id="rId25"/>
    <p:sldId id="350" r:id="rId26"/>
    <p:sldId id="348" r:id="rId27"/>
    <p:sldId id="349" r:id="rId28"/>
    <p:sldId id="326" r:id="rId29"/>
    <p:sldId id="344" r:id="rId30"/>
    <p:sldId id="355" r:id="rId31"/>
    <p:sldId id="354" r:id="rId32"/>
    <p:sldId id="357" r:id="rId33"/>
    <p:sldId id="358" r:id="rId34"/>
    <p:sldId id="328" r:id="rId35"/>
    <p:sldId id="356" r:id="rId36"/>
    <p:sldId id="359" r:id="rId37"/>
    <p:sldId id="378" r:id="rId38"/>
    <p:sldId id="330" r:id="rId39"/>
    <p:sldId id="365" r:id="rId40"/>
    <p:sldId id="366" r:id="rId41"/>
    <p:sldId id="367" r:id="rId42"/>
    <p:sldId id="368" r:id="rId43"/>
    <p:sldId id="369" r:id="rId44"/>
    <p:sldId id="364" r:id="rId45"/>
    <p:sldId id="331" r:id="rId46"/>
    <p:sldId id="336" r:id="rId47"/>
    <p:sldId id="339" r:id="rId48"/>
    <p:sldId id="337" r:id="rId49"/>
    <p:sldId id="340" r:id="rId50"/>
    <p:sldId id="332" r:id="rId51"/>
    <p:sldId id="292" r:id="rId52"/>
    <p:sldId id="371" r:id="rId53"/>
    <p:sldId id="373" r:id="rId54"/>
    <p:sldId id="374" r:id="rId55"/>
    <p:sldId id="375" r:id="rId56"/>
    <p:sldId id="376" r:id="rId57"/>
    <p:sldId id="377" r:id="rId58"/>
    <p:sldId id="306" r:id="rId59"/>
    <p:sldId id="297" r:id="rId60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shaanth Guna" initials="NG" lastIdx="68" clrIdx="0">
    <p:extLst>
      <p:ext uri="{19B8F6BF-5375-455C-9EA6-DF929625EA0E}">
        <p15:presenceInfo xmlns:p15="http://schemas.microsoft.com/office/powerpoint/2012/main" userId="S::Nishaanth.Guna@mdsec.co.uk::02e292cc-25a0-4b40-a85c-f38a385a0a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E3ED"/>
    <a:srgbClr val="9ADADC"/>
    <a:srgbClr val="9DD9D3"/>
    <a:srgbClr val="A1EAE4"/>
    <a:srgbClr val="E9C46A"/>
    <a:srgbClr val="97EFD3"/>
    <a:srgbClr val="F15574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899" autoAdjust="0"/>
  </p:normalViewPr>
  <p:slideViewPr>
    <p:cSldViewPr snapToGrid="0" snapToObjects="1" showGuides="1">
      <p:cViewPr varScale="1">
        <p:scale>
          <a:sx n="92" d="100"/>
          <a:sy n="92" d="100"/>
        </p:scale>
        <p:origin x="86" y="230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11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6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7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3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2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0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1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4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6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7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7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8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19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44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45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46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47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8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39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0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2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3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2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5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49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54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55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56">
    <p:pos x="8256" y="5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3-09-20T23:47:17.623" idx="57">
    <p:pos x="8281" y="943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58">
    <p:pos x="8256" y="5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3-09-20T23:47:17.623" idx="59">
    <p:pos x="8281" y="943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0">
    <p:pos x="8256" y="5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3-09-20T23:47:17.623" idx="61">
    <p:pos x="8281" y="943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3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14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16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53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65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5T19:56:19.824" idx="28">
    <p:pos x="8256" y="542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C238102F-BFA3-4357-9FA0-3A064E6F1B5A}" type="datetimeFigureOut">
              <a:rPr lang="en-GB" smtClean="0"/>
              <a:t>21/09/2023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980D3DFC-11A7-4DDF-8AEE-A5ACE051EBF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79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672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593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129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968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3515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980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706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90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511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25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392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374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619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86138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Possibly create a new user folder for all the certs and execute the commands there. </a:t>
            </a:r>
          </a:p>
          <a:p>
            <a:r>
              <a:rPr lang="en-US" dirty="0"/>
              <a:t>The CSR contains information about the user, such as their name and email address, and is used to request a digital certificate from a certificate authority (CA).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348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context and see if the roles have been applied properly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7493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context and see if the roles have been applied properly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321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79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43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7631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794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414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</a:t>
            </a:r>
            <a:r>
              <a:rPr lang="en-US" dirty="0" err="1"/>
              <a:t>dubov’s</a:t>
            </a:r>
            <a:r>
              <a:rPr lang="en-US" dirty="0"/>
              <a:t> context -&gt; get information about the nodes by exploiting the SA privilege issue.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6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openssl</a:t>
            </a:r>
            <a:r>
              <a:rPr lang="en-US" dirty="0"/>
              <a:t> passwd -6 salt 123 password123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319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6174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233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34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120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55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769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66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811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kubectl commands,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44372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068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1985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9202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16322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4480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885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645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36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8702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44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about the </a:t>
            </a:r>
            <a:r>
              <a:rPr lang="en-US" dirty="0" err="1"/>
              <a:t>cgroup</a:t>
            </a:r>
            <a:r>
              <a:rPr lang="en-US" dirty="0"/>
              <a:t> and </a:t>
            </a:r>
            <a:r>
              <a:rPr lang="en-US" dirty="0" err="1"/>
              <a:t>containerd.sock</a:t>
            </a:r>
            <a:r>
              <a:rPr lang="en-US" dirty="0"/>
              <a:t>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7106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02833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94096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595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992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777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kubectl commands,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77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80D3DFC-11A7-4DDF-8AEE-A5ACE051EBF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495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90000"/>
              </a:lnSpc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 rtlCol="0"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lang="en-GB" sz="20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lang="en-GB" sz="1600"/>
            </a:lvl2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rtlCol="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GB" sz="2000" b="0">
                <a:latin typeface="+mj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rtlCol="0"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 rtlCol="0"/>
          <a:lstStyle>
            <a:lvl1pPr marL="0" indent="0" algn="l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lang="en-GB"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lang="en-GB"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lang="en-GB"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lang="en-GB" sz="1100"/>
            </a:lvl4pPr>
            <a:lvl5pPr indent="-137160">
              <a:buSzPct val="50000"/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 rtlCol="0"/>
          <a:lstStyle>
            <a:lvl1pPr algn="l">
              <a:lnSpc>
                <a:spcPct val="90000"/>
              </a:lnSpc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rtlCol="0" anchor="t">
            <a:noAutofit/>
          </a:bodyPr>
          <a:lstStyle>
            <a:lvl1pPr marL="0" indent="0" algn="l">
              <a:lnSpc>
                <a:spcPct val="90000"/>
              </a:lnSpc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lang="en-GB" sz="160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1800">
                <a:solidFill>
                  <a:schemeClr val="tx1"/>
                </a:solidFill>
              </a:defRPr>
            </a:lvl1pPr>
          </a:lstStyle>
          <a:p>
            <a:pPr marL="0" lvl="0" algn="ctr"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5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 rtlCol="0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 rtlCol="0"/>
          <a:lstStyle>
            <a:lvl1pPr algn="l">
              <a:lnSpc>
                <a:spcPct val="90000"/>
              </a:lnSpc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 rtlCol="0"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lang="en-GB" sz="1600"/>
            </a:lvl1pPr>
            <a:lvl2pPr>
              <a:defRPr lang="en-GB" sz="1400"/>
            </a:lvl2pPr>
            <a:lvl3pPr>
              <a:defRPr lang="en-GB" sz="1200"/>
            </a:lvl3pPr>
            <a:lvl4pPr>
              <a:defRPr lang="en-GB" sz="1100"/>
            </a:lvl4pPr>
            <a:lvl5pPr>
              <a:defRPr lang="en-GB" sz="11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rtlCol="0" anchor="t"/>
          <a:lstStyle>
            <a:lvl1pPr algn="l">
              <a:defRPr lang="en-GB" sz="6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rtlCol="0" anchor="ctr"/>
          <a:lstStyle>
            <a:lvl1pPr algn="l">
              <a:lnSpc>
                <a:spcPct val="90000"/>
              </a:lnSpc>
              <a:defRPr lang="en-GB" sz="4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rtlCol="0" anchor="t"/>
          <a:lstStyle>
            <a:lvl1pPr marL="0" indent="0">
              <a:buNone/>
              <a:defRPr lang="en-GB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20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 rtlCol="0"/>
          <a:lstStyle>
            <a:lvl1pPr marL="0" indent="0">
              <a:buNone/>
              <a:defRPr lang="en-GB"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 rtlCol="0"/>
          <a:lstStyle>
            <a:lvl1pPr marL="0" indent="0" algn="ctr">
              <a:buFont typeface="Arial" panose="020B0604020202020204" pitchFamily="34" charset="0"/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6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fld id="{8D0AFDD5-844D-364D-8AEC-50CF4D36D55D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lang="en-GB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 rtlCol="0"/>
          <a:lstStyle>
            <a:lvl1pPr marL="0" indent="0" algn="ctr">
              <a:buFont typeface="Arial" panose="020B0604020202020204" pitchFamily="34" charset="0"/>
              <a:buNone/>
              <a:defRPr lang="en-GB" sz="16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rtlCol="0" anchor="ctr"/>
          <a:lstStyle>
            <a:lvl1pPr marL="0" indent="0" algn="ctr">
              <a:buNone/>
              <a:defRPr lang="en-GB" sz="16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 rtlCol="0"/>
          <a:lstStyle>
            <a:lvl1pPr marL="0" indent="0" algn="ctr">
              <a:buNone/>
              <a:defRPr lang="en-GB" sz="12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rtlCol="0" anchor="ctr"/>
          <a:lstStyle>
            <a:lvl1pPr algn="l">
              <a:defRPr lang="en-GB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rtlCol="0" anchor="ctr" anchorCtr="0">
            <a:noAutofit/>
          </a:bodyPr>
          <a:lstStyle>
            <a:defPPr>
              <a:defRPr lang="en-GB"/>
            </a:def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rtlCol="0" anchor="ctr"/>
          <a:lstStyle>
            <a:lvl1pPr marL="0" indent="0" algn="ctr">
              <a:buNone/>
              <a:defRPr lang="en-GB" sz="900"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 rtlCol="0"/>
          <a:lstStyle>
            <a:lvl1pPr marL="0" indent="0">
              <a:buNone/>
              <a:defRPr lang="en-GB" sz="2000">
                <a:latin typeface="+mj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 rtlCol="0"/>
          <a:lstStyle>
            <a:lvl1pPr marL="0" indent="0">
              <a:buNone/>
              <a:defRPr lang="en-GB" sz="1600">
                <a:latin typeface="+mn-lt"/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GB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GB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lang="en-GB" sz="1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8D0AFDD5-844D-364D-8AEC-50CF4D36D55D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comments" Target="../comments/comment5.xml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8.xml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-policy-agent/gatekeeper/master/deploy/gatekeeper.ya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open-policy-agent/gatekeeper-library/master/library/pod-security-policy/privileged-containers/template.ya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aw.githubusercontent.com/open-policy-agent/gatekeeper-library/master/library/general/allowedrepos/template.ya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1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haanthguna22/vagrant-deployment-files/tree/master/K8s-multicluster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36.xml"/><Relationship Id="rId4" Type="http://schemas.openxmlformats.org/officeDocument/2006/relationships/hyperlink" Target="https://t.ly/bVMv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hristophetd.fr/privilege-escalation-in-aws-elastic-kubernetes-service-eks-by-compromising-the-instance-role-of-worker-nodes/" TargetMode="External"/><Relationship Id="rId3" Type="http://schemas.openxmlformats.org/officeDocument/2006/relationships/hyperlink" Target="https://twitter.com/memenetes" TargetMode="External"/><Relationship Id="rId7" Type="http://schemas.openxmlformats.org/officeDocument/2006/relationships/hyperlink" Target="https://microsoft.github.io/Threat-Matrix-for-Kubernetes" TargetMode="External"/><Relationship Id="rId2" Type="http://schemas.openxmlformats.org/officeDocument/2006/relationships/hyperlink" Target="https://imgflip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kubernetes.io/" TargetMode="External"/><Relationship Id="rId11" Type="http://schemas.openxmlformats.org/officeDocument/2006/relationships/hyperlink" Target="https://bishopfox.com/blog/kubernetes-pod-privilege-escalation" TargetMode="External"/><Relationship Id="rId5" Type="http://schemas.openxmlformats.org/officeDocument/2006/relationships/hyperlink" Target="https://www.adaltas.com/en/2019/08/07/users-rbac-kubernetes/" TargetMode="External"/><Relationship Id="rId10" Type="http://schemas.openxmlformats.org/officeDocument/2006/relationships/hyperlink" Target="https://faun.pub/top-20-kubernetes-memes-b5cb4c5af395" TargetMode="External"/><Relationship Id="rId4" Type="http://schemas.openxmlformats.org/officeDocument/2006/relationships/hyperlink" Target="https://cloud.google.com/" TargetMode="External"/><Relationship Id="rId9" Type="http://schemas.openxmlformats.org/officeDocument/2006/relationships/hyperlink" Target="https://blog.calif.io/p/privilege-escalation-in-ek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comments" Target="../comments/commen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E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5000" dirty="0"/>
              <a:t>Attacking and Defending K8s Clusters</a:t>
            </a:r>
            <a:endParaRPr lang="en-GB" sz="5000" dirty="0"/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accent3">
                    <a:lumMod val="75000"/>
                  </a:schemeClr>
                </a:solidFill>
                <a:latin typeface="Copperplate Gothic Light" panose="020E0507020206020404" pitchFamily="34" charset="0"/>
              </a:rPr>
              <a:t>Nishaanth Guna, MDSec</a:t>
            </a:r>
            <a:r>
              <a:rPr lang="en-GB" dirty="0">
                <a:solidFill>
                  <a:schemeClr val="accent3"/>
                </a:solidFill>
              </a:rPr>
              <a:t>​</a:t>
            </a:r>
          </a:p>
          <a:p>
            <a:pPr rtl="0"/>
            <a:endParaRPr lang="en-GB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2B793EF-8D40-A93B-27CA-AB8C37872A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0795" r="207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647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Why is it sought-after recently?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237211" y="1522261"/>
            <a:ext cx="9717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Move away from traditional monolith architecture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K8s uses microservice architecture which results in reduced (almost zero) downtime if used efficiently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Application Server crashes all of a sudden? K8s got you!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Easy to orchestrate a large number of containers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Relies on desired state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2D3EF-A814-58D6-0FF1-0BE0C0E2F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11" y="3558052"/>
            <a:ext cx="3905250" cy="1171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187F7-5364-E703-332D-576CCF5E2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3861" y="3552329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51628E-B1AE-B69B-3854-C720F85847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386" y="3558052"/>
            <a:ext cx="2095386" cy="213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6D2EBC-70CB-A410-C1A2-73FC3AF22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008" y="4763209"/>
            <a:ext cx="1853046" cy="926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72F18D-258B-5561-4F67-D55107BFB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989" y="4763209"/>
            <a:ext cx="960459" cy="9306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72772A-544A-C365-204B-C1402A9CBD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82" r="20137"/>
          <a:stretch/>
        </p:blipFill>
        <p:spPr>
          <a:xfrm>
            <a:off x="9703063" y="3552014"/>
            <a:ext cx="1251726" cy="21316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A09759-BEAA-1B58-A1E3-8998B6804E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848" y="4753081"/>
            <a:ext cx="930613" cy="93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Desired state principle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Any created resource/object will run the exact number of times specified, at any given point of time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a container crashes, kube-controller-manager detects this immediately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When a crash happens and a container goes down, there would be a mismatch between desired state and actual state declared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new container will be launched to obtain desired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A1CC7-929B-834D-99FE-5F4E59CE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593" y="3429000"/>
            <a:ext cx="6856814" cy="224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69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desired state principle </a:t>
            </a:r>
          </a:p>
          <a:p>
            <a:pPr rtl="0"/>
            <a:r>
              <a:rPr lang="en-GB" dirty="0">
                <a:latin typeface="+mj-lt"/>
              </a:rPr>
              <a:t>Run nginx container as a ReplicaSet</a:t>
            </a:r>
          </a:p>
          <a:p>
            <a:pPr rtl="0"/>
            <a:r>
              <a:rPr lang="en-GB" dirty="0">
                <a:latin typeface="+mj-lt"/>
              </a:rPr>
              <a:t>Crash one of the pods intentionally and see it in effect</a:t>
            </a:r>
          </a:p>
          <a:p>
            <a:pPr rtl="0"/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kubectl apply –f nginx-replica.yaml</a:t>
            </a:r>
          </a:p>
          <a:p>
            <a:pPr rtl="0"/>
            <a:r>
              <a:rPr lang="en-GB" dirty="0">
                <a:latin typeface="+mj-lt"/>
              </a:rPr>
              <a:t>kubectl delete pod name</a:t>
            </a:r>
            <a:endParaRPr lang="en-US" dirty="0">
              <a:latin typeface="+mj-lt"/>
            </a:endParaRPr>
          </a:p>
          <a:p>
            <a:pPr rtl="0"/>
            <a:r>
              <a:rPr lang="en-US" dirty="0">
                <a:latin typeface="+mj-lt"/>
              </a:rPr>
              <a:t>kubectl get events | less </a:t>
            </a:r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33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9DD7E-3251-402A-2A2E-A97CC5A370A8}"/>
              </a:ext>
            </a:extLst>
          </p:cNvPr>
          <p:cNvSpPr txBox="1"/>
          <p:nvPr/>
        </p:nvSpPr>
        <p:spPr>
          <a:xfrm>
            <a:off x="1203960" y="5248619"/>
            <a:ext cx="9897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89E2A-9F85-4FF4-B20F-656CB4A0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229" y="207818"/>
            <a:ext cx="4597542" cy="583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8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14</a:t>
            </a:fld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DF221E1-F179-8F90-5E37-86E89BE98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0467" y="1116459"/>
            <a:ext cx="7591065" cy="46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4B8A-40CC-C1A6-B1B3-6420302B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A715C-484A-1FF7-9502-F6138A23C1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9A2637-A275-BC38-12B2-D8FEDE5EE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387" y="120680"/>
            <a:ext cx="11163225" cy="6305743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C4474-A9C0-A2E9-5DDA-9E2DBCBBDFA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pPr rtl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3423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829F3A-579D-E3C2-DF5B-F29D7B2B2B58}"/>
              </a:ext>
            </a:extLst>
          </p:cNvPr>
          <p:cNvSpPr txBox="1"/>
          <p:nvPr/>
        </p:nvSpPr>
        <p:spPr>
          <a:xfrm>
            <a:off x="964276" y="931025"/>
            <a:ext cx="99918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>
                <a:latin typeface="Consolas" panose="020B0609020204030204" pitchFamily="49" charset="0"/>
              </a:rPr>
              <a:t>$ kubectl </a:t>
            </a:r>
            <a:r>
              <a:rPr lang="en-GB" sz="1500" dirty="0" err="1">
                <a:latin typeface="Consolas" panose="020B0609020204030204" pitchFamily="49" charset="0"/>
              </a:rPr>
              <a:t>api</a:t>
            </a:r>
            <a:r>
              <a:rPr lang="en-GB" sz="1500" dirty="0">
                <a:latin typeface="Consolas" panose="020B0609020204030204" pitchFamily="49" charset="0"/>
              </a:rPr>
              <a:t>-resources --sort-by name -o wide</a:t>
            </a:r>
          </a:p>
          <a:p>
            <a:r>
              <a:rPr lang="en-GB" sz="1500" dirty="0">
                <a:latin typeface="Consolas" panose="020B0609020204030204" pitchFamily="49" charset="0"/>
              </a:rPr>
              <a:t>NAME                              SHORTNAMES   APIVERSION                             NAMESPACED   KIND                             VERBS                                                        CATEGORIES</a:t>
            </a:r>
          </a:p>
          <a:p>
            <a:r>
              <a:rPr lang="en-GB" sz="1500" dirty="0">
                <a:latin typeface="Consolas" panose="020B0609020204030204" pitchFamily="49" charset="0"/>
              </a:rPr>
              <a:t>apiservices                                    apiregistration.k8s.io/v1              false        </a:t>
            </a:r>
            <a:r>
              <a:rPr lang="en-GB" sz="1500" dirty="0" err="1">
                <a:latin typeface="Consolas" panose="020B0609020204030204" pitchFamily="49" charset="0"/>
              </a:rPr>
              <a:t>APIService</a:t>
            </a:r>
            <a:r>
              <a:rPr lang="en-GB" sz="1500" dirty="0">
                <a:latin typeface="Consolas" panose="020B0609020204030204" pitchFamily="49" charset="0"/>
              </a:rPr>
              <a:t>                       </a:t>
            </a:r>
            <a:r>
              <a:rPr lang="en-GB" sz="1500" dirty="0" err="1">
                <a:latin typeface="Consolas" panose="020B0609020204030204" pitchFamily="49" charset="0"/>
              </a:rPr>
              <a:t>create,delete,deletecollection,get,list,patch,update,watch</a:t>
            </a:r>
            <a:r>
              <a:rPr lang="en-GB" sz="1500" dirty="0">
                <a:latin typeface="Consolas" panose="020B0609020204030204" pitchFamily="49" charset="0"/>
              </a:rPr>
              <a:t>   api-extensions</a:t>
            </a:r>
          </a:p>
          <a:p>
            <a:r>
              <a:rPr lang="en-GB" sz="1500" dirty="0">
                <a:latin typeface="Consolas" panose="020B0609020204030204" pitchFamily="49" charset="0"/>
              </a:rPr>
              <a:t>assign                                         mutations.gatekeeper.sh/v1             false        Assign                           </a:t>
            </a:r>
            <a:r>
              <a:rPr lang="en-GB" sz="1500" dirty="0" err="1">
                <a:latin typeface="Consolas" panose="020B0609020204030204" pitchFamily="49" charset="0"/>
              </a:rPr>
              <a:t>delete,deletecollection,get,list,patch,create,update,watch</a:t>
            </a:r>
            <a:endParaRPr lang="en-GB" sz="1500" dirty="0">
              <a:latin typeface="Consolas" panose="020B0609020204030204" pitchFamily="49" charset="0"/>
            </a:endParaRPr>
          </a:p>
          <a:p>
            <a:r>
              <a:rPr lang="en-GB" sz="1500" dirty="0" err="1">
                <a:latin typeface="Consolas" panose="020B0609020204030204" pitchFamily="49" charset="0"/>
              </a:rPr>
              <a:t>assignimage</a:t>
            </a:r>
            <a:r>
              <a:rPr lang="en-GB" sz="1500" dirty="0">
                <a:latin typeface="Consolas" panose="020B0609020204030204" pitchFamily="49" charset="0"/>
              </a:rPr>
              <a:t>                                    mutations.gatekeeper.sh/v1alpha1       false        </a:t>
            </a:r>
            <a:r>
              <a:rPr lang="en-GB" sz="1500" dirty="0" err="1">
                <a:latin typeface="Consolas" panose="020B0609020204030204" pitchFamily="49" charset="0"/>
              </a:rPr>
              <a:t>AssignImage</a:t>
            </a:r>
            <a:r>
              <a:rPr lang="en-GB" sz="1500" dirty="0">
                <a:latin typeface="Consolas" panose="020B0609020204030204" pitchFamily="49" charset="0"/>
              </a:rPr>
              <a:t>                      </a:t>
            </a:r>
            <a:r>
              <a:rPr lang="en-GB" sz="1500" dirty="0" err="1">
                <a:latin typeface="Consolas" panose="020B0609020204030204" pitchFamily="49" charset="0"/>
              </a:rPr>
              <a:t>delete,deletecollection,get,list,patch,create,update,watch</a:t>
            </a:r>
            <a:endParaRPr lang="en-GB" sz="1500" dirty="0">
              <a:latin typeface="Consolas" panose="020B0609020204030204" pitchFamily="49" charset="0"/>
            </a:endParaRPr>
          </a:p>
          <a:p>
            <a:r>
              <a:rPr lang="en-GB" sz="1500" dirty="0" err="1">
                <a:latin typeface="Consolas" panose="020B0609020204030204" pitchFamily="49" charset="0"/>
              </a:rPr>
              <a:t>assignmetadata</a:t>
            </a:r>
            <a:r>
              <a:rPr lang="en-GB" sz="1500" dirty="0">
                <a:latin typeface="Consolas" panose="020B0609020204030204" pitchFamily="49" charset="0"/>
              </a:rPr>
              <a:t>                                 mutations.gatekeeper.sh/v1             false        </a:t>
            </a:r>
            <a:r>
              <a:rPr lang="en-GB" sz="1500" dirty="0" err="1">
                <a:latin typeface="Consolas" panose="020B0609020204030204" pitchFamily="49" charset="0"/>
              </a:rPr>
              <a:t>AssignMetadata</a:t>
            </a:r>
            <a:r>
              <a:rPr lang="en-GB" sz="1500" dirty="0">
                <a:latin typeface="Consolas" panose="020B0609020204030204" pitchFamily="49" charset="0"/>
              </a:rPr>
              <a:t>                   </a:t>
            </a:r>
            <a:r>
              <a:rPr lang="en-GB" sz="1500" dirty="0" err="1">
                <a:latin typeface="Consolas" panose="020B0609020204030204" pitchFamily="49" charset="0"/>
              </a:rPr>
              <a:t>delete,deletecollection,get,list,patch,create,update,watch</a:t>
            </a:r>
            <a:endParaRPr lang="en-GB" sz="1500" dirty="0">
              <a:latin typeface="Consolas" panose="020B0609020204030204" pitchFamily="49" charset="0"/>
            </a:endParaRPr>
          </a:p>
          <a:p>
            <a:r>
              <a:rPr lang="en-GB" sz="1500" dirty="0">
                <a:latin typeface="Consolas" panose="020B0609020204030204" pitchFamily="49" charset="0"/>
              </a:rPr>
              <a:t>bindings                                       v1                                     true         Binding                          create</a:t>
            </a:r>
          </a:p>
          <a:p>
            <a:endParaRPr lang="en-GB" sz="1500" dirty="0">
              <a:latin typeface="Consolas" panose="020B0609020204030204" pitchFamily="49" charset="0"/>
            </a:endParaRPr>
          </a:p>
          <a:p>
            <a:r>
              <a:rPr lang="en-GB" sz="1500" dirty="0" err="1">
                <a:latin typeface="Consolas" panose="020B0609020204030204" pitchFamily="49" charset="0"/>
              </a:rPr>
              <a:t>certificatesigningrequests</a:t>
            </a:r>
            <a:r>
              <a:rPr lang="en-GB" sz="1500" dirty="0">
                <a:latin typeface="Consolas" panose="020B0609020204030204" pitchFamily="49" charset="0"/>
              </a:rPr>
              <a:t>        </a:t>
            </a:r>
            <a:r>
              <a:rPr lang="en-GB" sz="1500" dirty="0" err="1">
                <a:latin typeface="Consolas" panose="020B0609020204030204" pitchFamily="49" charset="0"/>
              </a:rPr>
              <a:t>csr</a:t>
            </a:r>
            <a:r>
              <a:rPr lang="en-GB" sz="1500" dirty="0">
                <a:latin typeface="Consolas" panose="020B0609020204030204" pitchFamily="49" charset="0"/>
              </a:rPr>
              <a:t>          certificates.k8s.io/v1                 false        </a:t>
            </a:r>
            <a:r>
              <a:rPr lang="en-GB" sz="1500" dirty="0" err="1">
                <a:latin typeface="Consolas" panose="020B0609020204030204" pitchFamily="49" charset="0"/>
              </a:rPr>
              <a:t>CertificateSigningRequest</a:t>
            </a:r>
            <a:r>
              <a:rPr lang="en-GB" sz="1500" dirty="0">
                <a:latin typeface="Consolas" panose="020B0609020204030204" pitchFamily="49" charset="0"/>
              </a:rPr>
              <a:t>        </a:t>
            </a:r>
            <a:r>
              <a:rPr lang="en-GB" sz="1500" dirty="0" err="1">
                <a:latin typeface="Consolas" panose="020B0609020204030204" pitchFamily="49" charset="0"/>
              </a:rPr>
              <a:t>create,delete,deletecollection,get,list,patch,update,watch</a:t>
            </a:r>
            <a:endParaRPr lang="en-GB" sz="1500" dirty="0">
              <a:latin typeface="Consolas" panose="020B0609020204030204" pitchFamily="49" charset="0"/>
            </a:endParaRPr>
          </a:p>
          <a:p>
            <a:r>
              <a:rPr lang="en-GB" sz="1500" dirty="0" err="1">
                <a:latin typeface="Consolas" panose="020B0609020204030204" pitchFamily="49" charset="0"/>
              </a:rPr>
              <a:t>clusterrolebindings</a:t>
            </a:r>
            <a:r>
              <a:rPr lang="en-GB" sz="1500" dirty="0">
                <a:latin typeface="Consolas" panose="020B0609020204030204" pitchFamily="49" charset="0"/>
              </a:rPr>
              <a:t>                            rbac.authorization.k8s.io/v1           false</a:t>
            </a:r>
          </a:p>
          <a:p>
            <a:r>
              <a:rPr lang="en-GB" sz="1500" dirty="0">
                <a:latin typeface="Consolas" panose="020B06090202040302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111653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17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BFF66-8A80-85CD-AC6F-CF4931B6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20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200" dirty="0"/>
              <a:t>Demo</a:t>
            </a:r>
            <a:endParaRPr lang="en-GB" sz="2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Create a new namespace to be used for the workshop</a:t>
            </a:r>
          </a:p>
          <a:p>
            <a:pPr rtl="0"/>
            <a:r>
              <a:rPr lang="en-GB" dirty="0">
                <a:latin typeface="+mj-lt"/>
              </a:rPr>
              <a:t>Set aliases for context switching to cluster-admin</a:t>
            </a: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121916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 kubectl create ns Tirana</a:t>
            </a:r>
          </a:p>
          <a:p>
            <a:pPr rtl="0"/>
            <a:r>
              <a:rPr lang="en-US" dirty="0">
                <a:latin typeface="+mj-lt"/>
              </a:rPr>
              <a:t>alias switch-admin="kubectl config use-context cluster-admin"</a:t>
            </a: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6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19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16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Authentication into the Cluster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Users are of 2 types in K8s – SAs which are managed by K8s and users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Normal users cannot be added to the cluster through an API call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Any user that presents a valid certificate signed by the cluster’s CA is considered authenticated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From here, RBAC sub-system kicks in and validates if the authenticated user has privileges on the resource and the namespace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SAs are users managed by the Kubernetes API, created automatically by API server and bound to a namespace.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SAs are tied to set of credentials stored as </a:t>
            </a:r>
            <a:r>
              <a:rPr lang="en-US" sz="2000" i="1" dirty="0">
                <a:latin typeface="+mj-lt"/>
              </a:rPr>
              <a:t>Secrets, </a:t>
            </a:r>
            <a:r>
              <a:rPr lang="en-US" sz="2000" dirty="0">
                <a:latin typeface="+mj-lt"/>
              </a:rPr>
              <a:t>which are then mounted into pods allowing in-cluster processes to talk to the API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API requests are tied to normal user or a service account or anonymous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K8s uses client certificates, bearer tokens, or an authenticating proxy to authenticate API requests through plugins </a:t>
            </a:r>
          </a:p>
        </p:txBody>
      </p:sp>
    </p:spTree>
    <p:extLst>
      <p:ext uri="{BB962C8B-B14F-4D97-AF65-F5344CB8AC3E}">
        <p14:creationId xmlns:p14="http://schemas.microsoft.com/office/powerpoint/2010/main" val="2025825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&gt;$ whoami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690062"/>
            <a:ext cx="97175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Currently working as a Security Consultant with MDSec, UK focusing on cloud/infrastructure/application security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7+ years of penetration testing and security consulting experience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Previous work experience include Ernst &amp; Young, Mumbai and a mobile security startup in Bangalore conducting mobile </a:t>
            </a:r>
            <a:r>
              <a:rPr lang="en-US" sz="2000" dirty="0" err="1">
                <a:latin typeface="+mj-lt"/>
              </a:rPr>
              <a:t>pentests</a:t>
            </a:r>
            <a:endParaRPr lang="en-US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Reported vulnerabilities to Apple, AT&amp;T, Microsoft, Govt. of UK and many more vulnerabilities in enterprise &amp; popular web/mobile applications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Chess, photography, hikes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Conference talks include Steelcon, PHDays, InCTF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BSides Tirana is my first workshop!</a:t>
            </a:r>
          </a:p>
        </p:txBody>
      </p:sp>
    </p:spTree>
    <p:extLst>
      <p:ext uri="{BB962C8B-B14F-4D97-AF65-F5344CB8AC3E}">
        <p14:creationId xmlns:p14="http://schemas.microsoft.com/office/powerpoint/2010/main" val="3063829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16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Authentication into the Cluster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Auth strategies include X509 certs, static token file, bearer token, bootstrap tokens, SA tokens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External identity provider can also be used with OpenID connect tokens. This can be integrated with Kerberos, AAD, Salesforce and Google.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OIDC authentication is rigid way of authenticating into production clusters since the user has to be in the AD, cloud providers (and possible with OTP)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Webhook token authentication, authenticating proxy can also be used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Anonymous requests which are part of </a:t>
            </a:r>
            <a:r>
              <a:rPr lang="en-US" sz="2000" i="1" dirty="0">
                <a:latin typeface="+mj-lt"/>
              </a:rPr>
              <a:t>system:anonymous</a:t>
            </a:r>
            <a:r>
              <a:rPr lang="en-US" sz="2000" dirty="0">
                <a:latin typeface="+mj-lt"/>
              </a:rPr>
              <a:t> or </a:t>
            </a:r>
            <a:r>
              <a:rPr lang="en-US" sz="2000" i="1" dirty="0" err="1">
                <a:latin typeface="+mj-lt"/>
              </a:rPr>
              <a:t>system:unauthenticated</a:t>
            </a:r>
            <a:r>
              <a:rPr lang="en-US" sz="2000" dirty="0">
                <a:latin typeface="+mj-lt"/>
              </a:rPr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Flag --anonymous-auth has set to be set true in the API server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User impersonation is possible, impersonate as a user, group or UID</a:t>
            </a:r>
          </a:p>
        </p:txBody>
      </p:sp>
    </p:spTree>
    <p:extLst>
      <p:ext uri="{BB962C8B-B14F-4D97-AF65-F5344CB8AC3E}">
        <p14:creationId xmlns:p14="http://schemas.microsoft.com/office/powerpoint/2010/main" val="376519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675669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the authentication process involved between K8s API Server and kubectl</a:t>
            </a:r>
          </a:p>
          <a:p>
            <a:pPr rtl="0"/>
            <a:r>
              <a:rPr lang="en-GB" dirty="0">
                <a:latin typeface="+mj-lt"/>
              </a:rPr>
              <a:t>Differentiate between SA and certificate authentication</a:t>
            </a: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pPr rtl="0"/>
            <a:endParaRPr lang="en-GB" b="1" dirty="0">
              <a:latin typeface="+mj-lt"/>
            </a:endParaRP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3376" y="4184542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kubectl get nodes</a:t>
            </a:r>
          </a:p>
          <a:p>
            <a:pPr rtl="0"/>
            <a:r>
              <a:rPr lang="en-US" dirty="0">
                <a:latin typeface="+mj-lt"/>
              </a:rPr>
              <a:t>kubectl get nodes -v9 </a:t>
            </a:r>
          </a:p>
          <a:p>
            <a:pPr rtl="0"/>
            <a:r>
              <a:rPr lang="en-US" dirty="0">
                <a:latin typeface="+mj-lt"/>
              </a:rPr>
              <a:t>kubectl get nodes --token $SA </a:t>
            </a:r>
          </a:p>
          <a:p>
            <a:pPr rtl="0"/>
            <a:endParaRPr lang="en-US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806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RBAC Authorization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Role-Based Authorization (RBAC) is a method of regulating access to computer or network resources based on the roles of individual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RBAC uses </a:t>
            </a:r>
            <a:r>
              <a:rPr lang="en-US" sz="2000" i="1" dirty="0">
                <a:latin typeface="+mj-lt"/>
              </a:rPr>
              <a:t>rbac.authorization.k8s.io</a:t>
            </a:r>
            <a:r>
              <a:rPr lang="en-US" sz="2000" dirty="0">
                <a:latin typeface="+mj-lt"/>
              </a:rPr>
              <a:t> API group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Role and ClusterRole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RoleBinding and ClusterRoleBinding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Decide on the namespace of the resource -&gt; Create a Role or ClusterRole -&gt; Bind it a subject -&gt; Validate if RBAC is applied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Some of the default ClusterRoles include system:basic-user, system:discovery, system:public-info-viewer, cluster-admin, admin, edit, view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Some ClusterRoles are not system: prefixed. These are user-facing roles. For example, cluster-admin</a:t>
            </a:r>
          </a:p>
          <a:p>
            <a:pPr algn="just"/>
            <a:r>
              <a:rPr lang="en-US" sz="20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0410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Roles and ClusterRole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An RBAC </a:t>
            </a:r>
            <a:r>
              <a:rPr lang="en-US" sz="2000" i="1" dirty="0">
                <a:latin typeface="+mj-lt"/>
              </a:rPr>
              <a:t>Role </a:t>
            </a:r>
            <a:r>
              <a:rPr lang="en-US" sz="2000" dirty="0">
                <a:latin typeface="+mj-lt"/>
              </a:rPr>
              <a:t>or </a:t>
            </a:r>
            <a:r>
              <a:rPr lang="en-US" sz="2000" i="1" dirty="0">
                <a:latin typeface="+mj-lt"/>
              </a:rPr>
              <a:t>ClusterRole </a:t>
            </a:r>
            <a:r>
              <a:rPr lang="en-US" sz="2000" dirty="0">
                <a:latin typeface="+mj-lt"/>
              </a:rPr>
              <a:t>contains rules that represent a set of permissions. Permissions are additive (there are no “deny” rules)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</a:t>
            </a:r>
            <a:r>
              <a:rPr lang="en-US" sz="2000" i="1" dirty="0">
                <a:latin typeface="+mj-lt"/>
              </a:rPr>
              <a:t>Role</a:t>
            </a:r>
            <a:r>
              <a:rPr lang="en-US" sz="2000" dirty="0">
                <a:latin typeface="+mj-lt"/>
              </a:rPr>
              <a:t> sets permissions within the mentioned namespace; whenever you create a role, the namespace has to be mentioned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i="1" dirty="0">
                <a:latin typeface="+mj-lt"/>
              </a:rPr>
              <a:t>ClusterRole </a:t>
            </a:r>
            <a:r>
              <a:rPr lang="en-US" sz="2000" dirty="0">
                <a:latin typeface="+mj-lt"/>
              </a:rPr>
              <a:t>is a non-</a:t>
            </a:r>
            <a:r>
              <a:rPr lang="en-US" sz="2000" dirty="0" err="1">
                <a:latin typeface="+mj-lt"/>
              </a:rPr>
              <a:t>namespaced</a:t>
            </a:r>
            <a:r>
              <a:rPr lang="en-US" sz="2000" dirty="0">
                <a:latin typeface="+mj-lt"/>
              </a:rPr>
              <a:t> resource. Set of permissions are applied across the cluster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want to define a role within a namespace, use a </a:t>
            </a:r>
            <a:r>
              <a:rPr lang="en-US" sz="2000" i="1" dirty="0">
                <a:latin typeface="+mj-lt"/>
              </a:rPr>
              <a:t>Role;</a:t>
            </a:r>
            <a:r>
              <a:rPr lang="en-US" sz="2000" dirty="0">
                <a:latin typeface="+mj-lt"/>
              </a:rPr>
              <a:t> if you want to define a role cluster-wide, use a </a:t>
            </a:r>
            <a:r>
              <a:rPr lang="en-US" sz="2000" i="1" dirty="0">
                <a:latin typeface="+mj-lt"/>
              </a:rPr>
              <a:t>ClusterRole</a:t>
            </a:r>
            <a:endParaRPr lang="en-US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ClusterRole can be used to grant permissions on cluster-scoped resources like nodes, </a:t>
            </a:r>
            <a:r>
              <a:rPr lang="en-US" sz="2000" dirty="0" err="1">
                <a:latin typeface="+mj-lt"/>
              </a:rPr>
              <a:t>healthz</a:t>
            </a:r>
            <a:r>
              <a:rPr lang="en-US" sz="2000" dirty="0">
                <a:latin typeface="+mj-lt"/>
              </a:rPr>
              <a:t> endpoints)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Should follow path segment names rule. In other words, the name cannot contain “.” or “..” or “/” or “%”</a:t>
            </a:r>
          </a:p>
        </p:txBody>
      </p:sp>
    </p:spTree>
    <p:extLst>
      <p:ext uri="{BB962C8B-B14F-4D97-AF65-F5344CB8AC3E}">
        <p14:creationId xmlns:p14="http://schemas.microsoft.com/office/powerpoint/2010/main" val="902467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873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RoleBinding and ClusterRoleBinding 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</a:t>
            </a:r>
            <a:r>
              <a:rPr lang="en-US" sz="2000" i="1" dirty="0">
                <a:latin typeface="+mj-lt"/>
              </a:rPr>
              <a:t>RoleBinding</a:t>
            </a:r>
            <a:r>
              <a:rPr lang="en-US" sz="2000" dirty="0">
                <a:latin typeface="+mj-lt"/>
              </a:rPr>
              <a:t> grants permissions defined in a </a:t>
            </a:r>
            <a:r>
              <a:rPr lang="en-US" sz="2000" i="1" dirty="0">
                <a:latin typeface="+mj-lt"/>
              </a:rPr>
              <a:t>Role. </a:t>
            </a:r>
            <a:r>
              <a:rPr lang="en-US" sz="2000" dirty="0">
                <a:latin typeface="+mj-lt"/>
              </a:rPr>
              <a:t>It has list of subjects (users, groups or service accounts), and a reference to the role being granted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</a:t>
            </a:r>
            <a:r>
              <a:rPr lang="en-US" sz="2000" i="1" dirty="0">
                <a:latin typeface="+mj-lt"/>
              </a:rPr>
              <a:t>RoleBinding </a:t>
            </a:r>
            <a:r>
              <a:rPr lang="en-US" sz="2000" dirty="0">
                <a:latin typeface="+mj-lt"/>
              </a:rPr>
              <a:t>grants permissions within a specific namespace whereas a </a:t>
            </a:r>
            <a:r>
              <a:rPr lang="en-US" sz="2000" i="1" dirty="0">
                <a:latin typeface="+mj-lt"/>
              </a:rPr>
              <a:t>ClusterRoleBinding </a:t>
            </a:r>
            <a:r>
              <a:rPr lang="en-US" sz="2000" dirty="0">
                <a:latin typeface="+mj-lt"/>
              </a:rPr>
              <a:t>grants it cluster-wide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 </a:t>
            </a:r>
            <a:r>
              <a:rPr lang="en-US" sz="2000" i="1" dirty="0">
                <a:latin typeface="+mj-lt"/>
              </a:rPr>
              <a:t>RoleBinding </a:t>
            </a:r>
            <a:r>
              <a:rPr lang="en-US" sz="2000" dirty="0">
                <a:latin typeface="+mj-lt"/>
              </a:rPr>
              <a:t>may reference any </a:t>
            </a:r>
            <a:r>
              <a:rPr lang="en-US" sz="2000" i="1" dirty="0">
                <a:latin typeface="+mj-lt"/>
              </a:rPr>
              <a:t>Role </a:t>
            </a:r>
            <a:r>
              <a:rPr lang="en-US" sz="2000" dirty="0">
                <a:latin typeface="+mj-lt"/>
              </a:rPr>
              <a:t>in the same namespace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Alternatively, a </a:t>
            </a:r>
            <a:r>
              <a:rPr lang="en-US" sz="2000" i="1" dirty="0">
                <a:latin typeface="+mj-lt"/>
              </a:rPr>
              <a:t>RoleBinding </a:t>
            </a:r>
            <a:r>
              <a:rPr lang="en-US" sz="2000" dirty="0">
                <a:latin typeface="+mj-lt"/>
              </a:rPr>
              <a:t>can reference a ClusterRole and bind that </a:t>
            </a:r>
            <a:r>
              <a:rPr lang="en-US" sz="2000" i="1" dirty="0">
                <a:latin typeface="+mj-lt"/>
              </a:rPr>
              <a:t>ClusterRole </a:t>
            </a:r>
            <a:r>
              <a:rPr lang="en-US" sz="2000" dirty="0">
                <a:latin typeface="+mj-lt"/>
              </a:rPr>
              <a:t>to the namespace of the </a:t>
            </a:r>
            <a:r>
              <a:rPr lang="en-US" sz="2000" i="1" dirty="0">
                <a:latin typeface="+mj-lt"/>
              </a:rPr>
              <a:t>RoleBinding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If you want to bind a </a:t>
            </a:r>
            <a:r>
              <a:rPr lang="en-US" sz="2000" i="1" dirty="0">
                <a:latin typeface="+mj-lt"/>
              </a:rPr>
              <a:t>ClusterRole </a:t>
            </a:r>
            <a:r>
              <a:rPr lang="en-US" sz="2000" dirty="0">
                <a:latin typeface="+mj-lt"/>
              </a:rPr>
              <a:t>to all the namespaces in your cluster, you can use a </a:t>
            </a:r>
            <a:r>
              <a:rPr lang="en-US" sz="2000" i="1" dirty="0">
                <a:latin typeface="+mj-lt"/>
              </a:rPr>
              <a:t>ClusterRoleBinding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This kind of reference lets you define a set of common roles across the cluster, then reuse them in other </a:t>
            </a:r>
            <a:r>
              <a:rPr lang="en-US" sz="2000" dirty="0" err="1">
                <a:latin typeface="+mj-lt"/>
              </a:rPr>
              <a:t>namespacess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7739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Create a new user in the Kubernetes environment</a:t>
            </a:r>
          </a:p>
          <a:p>
            <a:pPr rtl="0"/>
            <a:r>
              <a:rPr lang="en-GB" dirty="0">
                <a:latin typeface="+mj-lt"/>
              </a:rPr>
              <a:t>Create a new role to allow access to a specific namespace </a:t>
            </a:r>
          </a:p>
          <a:p>
            <a:pPr rtl="0"/>
            <a:r>
              <a:rPr lang="en-GB" dirty="0">
                <a:latin typeface="+mj-lt"/>
              </a:rPr>
              <a:t>Create a new rolebinding to bind the created role to the user</a:t>
            </a: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121916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 openssl genrsa -out dubov.key 2048</a:t>
            </a:r>
          </a:p>
          <a:p>
            <a:pPr rtl="0"/>
            <a:r>
              <a:rPr lang="en-US" dirty="0">
                <a:latin typeface="+mj-lt"/>
              </a:rPr>
              <a:t>openssl req -new -key dubov.key -out dubov.csr –subj "/CN=dubov"</a:t>
            </a:r>
          </a:p>
          <a:p>
            <a:pPr rtl="0"/>
            <a:r>
              <a:rPr lang="en-GB" dirty="0">
                <a:latin typeface="+mj-lt"/>
              </a:rPr>
              <a:t>docker cp container-name:/etc/kubernetes/pki/</a:t>
            </a:r>
            <a:r>
              <a:rPr lang="en-GB" dirty="0" err="1">
                <a:latin typeface="+mj-lt"/>
              </a:rPr>
              <a:t>ca.key</a:t>
            </a:r>
            <a:r>
              <a:rPr lang="en-GB" dirty="0">
                <a:latin typeface="+mj-lt"/>
              </a:rPr>
              <a:t> .</a:t>
            </a:r>
          </a:p>
          <a:p>
            <a:pPr rtl="0"/>
            <a:r>
              <a:rPr lang="en-GB" dirty="0">
                <a:latin typeface="+mj-lt"/>
              </a:rPr>
              <a:t>docker cp fc25868e5b43:/etc/kubernetes/pki/ca.crt .</a:t>
            </a:r>
          </a:p>
          <a:p>
            <a:pPr indent="0" rtl="0">
              <a:buNone/>
            </a:pPr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420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88F-9253-FB23-4B03-AB38836C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27" y="839335"/>
            <a:ext cx="9912096" cy="1014984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89329-DDE6-81DF-0882-52C6A38DE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58D5C-CA13-95BC-6F71-D423FA9E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1" y="2121021"/>
            <a:ext cx="6408671" cy="1330189"/>
          </a:xfrm>
        </p:spPr>
        <p:txBody>
          <a:bodyPr/>
          <a:lstStyle/>
          <a:p>
            <a:r>
              <a:rPr lang="en-US" dirty="0">
                <a:latin typeface="+mj-lt"/>
              </a:rPr>
              <a:t>openssl x509 -req -in dubov.csr -CA ca.crt -CAkey ca.key -CAcreateserial -out dubov.crt -days 300</a:t>
            </a:r>
          </a:p>
          <a:p>
            <a:r>
              <a:rPr lang="en-US" dirty="0">
                <a:latin typeface="+mj-lt"/>
              </a:rPr>
              <a:t>kubectl config set-credentials dubov --client-certificate=dubov.crt --client-key=dubov.key </a:t>
            </a:r>
          </a:p>
          <a:p>
            <a:r>
              <a:rPr lang="en-US" dirty="0">
                <a:latin typeface="+mj-lt"/>
              </a:rPr>
              <a:t>kubectl config set-context dubov --cluster=kind-</a:t>
            </a:r>
            <a:r>
              <a:rPr lang="en-US" dirty="0" err="1">
                <a:latin typeface="+mj-lt"/>
              </a:rPr>
              <a:t>bsides</a:t>
            </a:r>
            <a:r>
              <a:rPr lang="en-US" dirty="0">
                <a:latin typeface="+mj-lt"/>
              </a:rPr>
              <a:t> --user=dubov --server=https://127.0.0.1:35605</a:t>
            </a:r>
          </a:p>
          <a:p>
            <a:endParaRPr lang="en-GB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90EFC-4E1C-460D-3A20-5A03E4D75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Commands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3F89E-BF9A-7FF9-D3B0-0AC849EB24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kubectl config use-context dubov</a:t>
            </a:r>
          </a:p>
          <a:p>
            <a:r>
              <a:rPr lang="en-GB" dirty="0">
                <a:latin typeface="+mj-lt"/>
              </a:rPr>
              <a:t>kubectl get pods &amp; kubectl auth can-</a:t>
            </a:r>
            <a:r>
              <a:rPr lang="en-GB" dirty="0" err="1">
                <a:latin typeface="+mj-lt"/>
              </a:rPr>
              <a:t>i</a:t>
            </a:r>
            <a:r>
              <a:rPr lang="en-GB" dirty="0">
                <a:latin typeface="+mj-lt"/>
              </a:rPr>
              <a:t> --list</a:t>
            </a:r>
          </a:p>
          <a:p>
            <a:r>
              <a:rPr lang="en-GB" dirty="0">
                <a:latin typeface="+mj-lt"/>
              </a:rPr>
              <a:t>kubectl apply -f </a:t>
            </a:r>
            <a:r>
              <a:rPr lang="en-GB" dirty="0" err="1">
                <a:latin typeface="+mj-lt"/>
              </a:rPr>
              <a:t>rbac-roles.yaml</a:t>
            </a:r>
            <a:r>
              <a:rPr lang="en-GB" dirty="0">
                <a:latin typeface="+mj-lt"/>
              </a:rPr>
              <a:t> </a:t>
            </a:r>
          </a:p>
          <a:p>
            <a:r>
              <a:rPr lang="en-GB" dirty="0">
                <a:latin typeface="+mj-lt"/>
              </a:rPr>
              <a:t>kubectl apply -f </a:t>
            </a:r>
            <a:r>
              <a:rPr lang="en-GB" dirty="0" err="1">
                <a:latin typeface="+mj-lt"/>
              </a:rPr>
              <a:t>rbac-rolebinding.yaml</a:t>
            </a:r>
            <a:endParaRPr lang="en-GB" dirty="0">
              <a:latin typeface="+mj-lt"/>
            </a:endParaRPr>
          </a:p>
          <a:p>
            <a:pPr indent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C7554-529B-E4AB-63E8-B1C3B3B9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26</a:t>
            </a:fld>
            <a:endParaRPr lang="en-GB" noProof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B84211B-06D0-8A45-F169-B3B39963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32931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D88F-9253-FB23-4B03-AB38836CC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27" y="839335"/>
            <a:ext cx="9912096" cy="1014984"/>
          </a:xfrm>
        </p:spPr>
        <p:txBody>
          <a:bodyPr/>
          <a:lstStyle/>
          <a:p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89329-DDE6-81DF-0882-52C6A38DE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958D5C-CA13-95BC-6F71-D423FA9E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1" y="2007881"/>
            <a:ext cx="6408671" cy="1330189"/>
          </a:xfrm>
        </p:spPr>
        <p:txBody>
          <a:bodyPr/>
          <a:lstStyle/>
          <a:p>
            <a:r>
              <a:rPr lang="en-US" dirty="0">
                <a:latin typeface="+mj-lt"/>
              </a:rPr>
              <a:t>Dump necessary files for roles, cluster role and corresponding bindings </a:t>
            </a:r>
          </a:p>
          <a:p>
            <a:r>
              <a:rPr lang="en-US" dirty="0">
                <a:latin typeface="+mj-lt"/>
              </a:rPr>
              <a:t>Identify risky RBAC permissions using </a:t>
            </a:r>
            <a:r>
              <a:rPr lang="en-US" dirty="0" err="1">
                <a:latin typeface="+mj-lt"/>
              </a:rPr>
              <a:t>rbac</a:t>
            </a:r>
            <a:r>
              <a:rPr lang="en-US" dirty="0">
                <a:latin typeface="+mj-lt"/>
              </a:rPr>
              <a:t>-audit</a:t>
            </a:r>
          </a:p>
          <a:p>
            <a:r>
              <a:rPr lang="en-US" dirty="0">
                <a:latin typeface="+mj-lt"/>
              </a:rPr>
              <a:t>Identify attack paths (plugins, resources) using </a:t>
            </a:r>
            <a:r>
              <a:rPr lang="en-US" dirty="0" err="1">
                <a:latin typeface="+mj-lt"/>
              </a:rPr>
              <a:t>rbac</a:t>
            </a:r>
            <a:r>
              <a:rPr lang="en-US" dirty="0">
                <a:latin typeface="+mj-lt"/>
              </a:rPr>
              <a:t>-police</a:t>
            </a:r>
            <a:endParaRPr lang="en-GB" dirty="0">
              <a:latin typeface="+mj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390EFC-4E1C-460D-3A20-5A03E4D75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Commands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3F89E-BF9A-7FF9-D3B0-0AC849EB24C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kubectl get roles -A -o json &gt; roles.json</a:t>
            </a:r>
          </a:p>
          <a:p>
            <a:r>
              <a:rPr lang="en-GB" dirty="0">
                <a:latin typeface="+mj-lt"/>
              </a:rPr>
              <a:t>kubectl get </a:t>
            </a:r>
            <a:r>
              <a:rPr lang="en-GB" dirty="0" err="1">
                <a:latin typeface="+mj-lt"/>
              </a:rPr>
              <a:t>clusterroles</a:t>
            </a:r>
            <a:r>
              <a:rPr lang="en-GB" dirty="0">
                <a:latin typeface="+mj-lt"/>
              </a:rPr>
              <a:t> -A -o </a:t>
            </a:r>
            <a:r>
              <a:rPr lang="en-GB" dirty="0" err="1">
                <a:latin typeface="+mj-lt"/>
              </a:rPr>
              <a:t>json</a:t>
            </a:r>
            <a:r>
              <a:rPr lang="en-GB" dirty="0">
                <a:latin typeface="+mj-lt"/>
              </a:rPr>
              <a:t> &gt; </a:t>
            </a:r>
            <a:r>
              <a:rPr lang="en-GB" dirty="0" err="1">
                <a:latin typeface="+mj-lt"/>
              </a:rPr>
              <a:t>clusterroles.json</a:t>
            </a:r>
            <a:r>
              <a:rPr lang="en-GB" dirty="0">
                <a:latin typeface="+mj-lt"/>
              </a:rPr>
              <a:t> </a:t>
            </a:r>
          </a:p>
          <a:p>
            <a:r>
              <a:rPr lang="en-GB" dirty="0">
                <a:latin typeface="+mj-lt"/>
              </a:rPr>
              <a:t>kubectl get </a:t>
            </a:r>
            <a:r>
              <a:rPr lang="en-GB" dirty="0" err="1">
                <a:latin typeface="+mj-lt"/>
              </a:rPr>
              <a:t>rolebindings</a:t>
            </a:r>
            <a:r>
              <a:rPr lang="en-GB" dirty="0">
                <a:latin typeface="+mj-lt"/>
              </a:rPr>
              <a:t> -A -o </a:t>
            </a:r>
            <a:r>
              <a:rPr lang="en-GB" dirty="0" err="1">
                <a:latin typeface="+mj-lt"/>
              </a:rPr>
              <a:t>json</a:t>
            </a:r>
            <a:r>
              <a:rPr lang="en-GB" dirty="0">
                <a:latin typeface="+mj-lt"/>
              </a:rPr>
              <a:t> &gt; </a:t>
            </a:r>
            <a:r>
              <a:rPr lang="en-GB" dirty="0" err="1">
                <a:latin typeface="+mj-lt"/>
              </a:rPr>
              <a:t>rolebindings.json</a:t>
            </a: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kubectl get </a:t>
            </a:r>
            <a:r>
              <a:rPr lang="en-GB" dirty="0" err="1">
                <a:latin typeface="+mj-lt"/>
              </a:rPr>
              <a:t>clusterrolebindings</a:t>
            </a:r>
            <a:r>
              <a:rPr lang="en-GB" dirty="0">
                <a:latin typeface="+mj-lt"/>
              </a:rPr>
              <a:t> -A -o </a:t>
            </a:r>
            <a:r>
              <a:rPr lang="en-GB" dirty="0" err="1">
                <a:latin typeface="+mj-lt"/>
              </a:rPr>
              <a:t>json</a:t>
            </a:r>
            <a:r>
              <a:rPr lang="en-GB" dirty="0">
                <a:latin typeface="+mj-lt"/>
              </a:rPr>
              <a:t> &gt; </a:t>
            </a:r>
            <a:r>
              <a:rPr lang="en-GB" dirty="0" err="1">
                <a:latin typeface="+mj-lt"/>
              </a:rPr>
              <a:t>clusterrolebindings.json</a:t>
            </a:r>
            <a:endParaRPr lang="en-GB" dirty="0">
              <a:latin typeface="+mj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C7554-529B-E4AB-63E8-B1C3B3B9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27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2494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83635C-C72D-C048-FE75-4F522C3E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0" y="752676"/>
            <a:ext cx="11702920" cy="53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98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29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B8F07-4839-DE67-70E2-E40BC800C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6" y="643914"/>
            <a:ext cx="11993728" cy="55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3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0D11487-25A4-DD7A-65FB-A43E680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26CBF7-BCD3-DCB2-4D19-CFA6E5F2E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000" dirty="0"/>
              <a:t>0x00</a:t>
            </a:r>
            <a:endParaRPr lang="en-GB" sz="3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ABD2F6-F051-03B3-F24E-9443B34FB4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000" dirty="0"/>
              <a:t>0x02</a:t>
            </a:r>
            <a:endParaRPr lang="en-GB" sz="3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2A71838-0740-43EB-57F8-A2F66FC594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3000" dirty="0"/>
              <a:t>0x03</a:t>
            </a:r>
            <a:endParaRPr lang="en-GB" sz="30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A1B1E9-CAD5-22EA-3EAA-A8751906A8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000" dirty="0"/>
              <a:t>0x04</a:t>
            </a:r>
            <a:endParaRPr lang="en-GB" sz="3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6A444A-6E82-A9C5-2B83-37F2AE0428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dirty="0"/>
              <a:t>Containers and K8s internals</a:t>
            </a:r>
            <a:endParaRPr lang="en-GB" sz="16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E5CDD2-39E7-09E1-8D44-569612D8E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Initial access and Attack paths</a:t>
            </a:r>
            <a:endParaRPr lang="en-GB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0BA9C0D-B0C3-4F69-3981-CB90142AF1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War stories – Common misconfigurations </a:t>
            </a:r>
            <a:endParaRPr lang="en-GB" sz="16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2FC6A7A-E445-6F80-448B-B7E31D88A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600" dirty="0"/>
              <a:t>Securing production-grade clusters</a:t>
            </a:r>
            <a:endParaRPr lang="en-GB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2410D8-A04B-C5EA-04B9-9E2510F20A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VR, CVEs and future research</a:t>
            </a:r>
            <a:endParaRPr lang="en-GB" sz="1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BB56A2-612D-1445-6E10-06BFBEA1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3</a:t>
            </a:fld>
            <a:endParaRPr lang="en-GB" noProof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1389C08-4964-E8FF-9896-16788A34D82C}"/>
              </a:ext>
            </a:extLst>
          </p:cNvPr>
          <p:cNvSpPr txBox="1">
            <a:spLocks/>
          </p:cNvSpPr>
          <p:nvPr/>
        </p:nvSpPr>
        <p:spPr>
          <a:xfrm>
            <a:off x="3158839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5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0x01</a:t>
            </a:r>
          </a:p>
        </p:txBody>
      </p:sp>
    </p:spTree>
    <p:extLst>
      <p:ext uri="{BB962C8B-B14F-4D97-AF65-F5344CB8AC3E}">
        <p14:creationId xmlns:p14="http://schemas.microsoft.com/office/powerpoint/2010/main" val="2295797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30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8EC6F3-2593-3E45-81BF-0D7FF813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8" y="800297"/>
            <a:ext cx="11944924" cy="525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22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0D11487-25A4-DD7A-65FB-A43E6803A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K8s Vulns Overview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126CBF7-BCD3-DCB2-4D19-CFA6E5F2E1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000" dirty="0"/>
              <a:t>0x00</a:t>
            </a:r>
            <a:endParaRPr lang="en-GB" sz="30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9ABD2F6-F051-03B3-F24E-9443B34FB4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000" dirty="0"/>
              <a:t>0x02</a:t>
            </a:r>
            <a:endParaRPr lang="en-GB" sz="3000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2A71838-0740-43EB-57F8-A2F66FC594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3000" dirty="0"/>
              <a:t>0x03</a:t>
            </a:r>
            <a:endParaRPr lang="en-GB" sz="3000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6A1B1E9-CAD5-22EA-3EAA-A8751906A8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000" dirty="0"/>
              <a:t>0x04</a:t>
            </a:r>
            <a:endParaRPr lang="en-GB" sz="300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B6A444A-6E82-A9C5-2B83-37F2AE0428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1600" dirty="0"/>
              <a:t>Deploying resources in default namespace</a:t>
            </a:r>
            <a:endParaRPr lang="en-GB" sz="16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E5CDD2-39E7-09E1-8D44-569612D8E3F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600" dirty="0"/>
              <a:t>Bad Pods – Container to Host Compromise</a:t>
            </a:r>
            <a:endParaRPr lang="en-GB" sz="1600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0BA9C0D-B0C3-4F69-3981-CB90142AF1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 dirty="0"/>
              <a:t>Malicious Container Images (Vulnerable CI/CD, Jenkins) </a:t>
            </a:r>
            <a:endParaRPr lang="en-GB" sz="1600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2FC6A7A-E445-6F80-448B-B7E31D88A41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600" dirty="0"/>
              <a:t>Insecure RBAC (*.* on resources, verbs)</a:t>
            </a:r>
            <a:endParaRPr lang="en-GB" sz="16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02410D8-A04B-C5EA-04B9-9E2510F20A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Overly-permissive and powerful third-party plugins</a:t>
            </a:r>
            <a:endParaRPr lang="en-GB" sz="16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6BB56A2-612D-1445-6E10-06BFBEA1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D0AFDD5-844D-364D-8AEC-50CF4D36D55D}" type="slidenum">
              <a:rPr lang="en-GB" noProof="0" smtClean="0"/>
              <a:t>31</a:t>
            </a:fld>
            <a:endParaRPr lang="en-GB" noProof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51389C08-4964-E8FF-9896-16788A34D82C}"/>
              </a:ext>
            </a:extLst>
          </p:cNvPr>
          <p:cNvSpPr txBox="1">
            <a:spLocks/>
          </p:cNvSpPr>
          <p:nvPr/>
        </p:nvSpPr>
        <p:spPr>
          <a:xfrm>
            <a:off x="3158839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5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0x01</a:t>
            </a:r>
          </a:p>
        </p:txBody>
      </p:sp>
    </p:spTree>
    <p:extLst>
      <p:ext uri="{BB962C8B-B14F-4D97-AF65-F5344CB8AC3E}">
        <p14:creationId xmlns:p14="http://schemas.microsoft.com/office/powerpoint/2010/main" val="804211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Initial Access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Exposed cloud credentials – Compromised cloud credentials used by exposed AKS/GKE/EKS can lead to cluster takeover if keys are scoped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Compromised image in registry – Compromising a private registry to plant malware in the base image pulled regularly by developers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Exposed Kubeconfig – If attackers get access to kubeconfig file via a compromised client or any others means, this can be used to access K8s.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Application vulnerability – Running a public-facing vulnerable application in a cluster which is vulnerable to RCE, LFI can lead to compromise. An attacker can read the SA mounted into the pod, breakout to attack the host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Exposed Interfaces – Software like K8s dashboard, Apache </a:t>
            </a:r>
            <a:r>
              <a:rPr lang="en-US" sz="2000" dirty="0" err="1">
                <a:latin typeface="+mj-lt"/>
              </a:rPr>
              <a:t>NiFi</a:t>
            </a:r>
            <a:r>
              <a:rPr lang="en-US" sz="2000" dirty="0">
                <a:latin typeface="+mj-lt"/>
              </a:rPr>
              <a:t>, Kubeflow, Argo were never meant to be exposed publicly.</a:t>
            </a:r>
          </a:p>
        </p:txBody>
      </p:sp>
    </p:spTree>
    <p:extLst>
      <p:ext uri="{BB962C8B-B14F-4D97-AF65-F5344CB8AC3E}">
        <p14:creationId xmlns:p14="http://schemas.microsoft.com/office/powerpoint/2010/main" val="2256110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why deploying resources in default namespace is insecure</a:t>
            </a:r>
          </a:p>
          <a:p>
            <a:pPr rtl="0"/>
            <a:r>
              <a:rPr lang="en-GB" dirty="0">
                <a:latin typeface="+mj-lt"/>
              </a:rPr>
              <a:t>Understand how SAs integrate into the K8s environment</a:t>
            </a:r>
          </a:p>
          <a:p>
            <a:pPr rtl="0"/>
            <a:r>
              <a:rPr lang="en-GB" dirty="0">
                <a:latin typeface="+mj-lt"/>
              </a:rPr>
              <a:t>Exploit privileged SA to list secrets on the cluster</a:t>
            </a: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121916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kubectl run nginx --image=nginx</a:t>
            </a:r>
          </a:p>
          <a:p>
            <a:pPr rtl="0"/>
            <a:r>
              <a:rPr lang="en-US" dirty="0">
                <a:latin typeface="+mj-lt"/>
              </a:rPr>
              <a:t>kubectl exec -it nginx – bash</a:t>
            </a:r>
          </a:p>
          <a:p>
            <a:pPr rtl="0"/>
            <a:r>
              <a:rPr lang="en-US" dirty="0">
                <a:latin typeface="+mj-lt"/>
              </a:rPr>
              <a:t>cat /var/run/secrets/kubernetes.io/serviceaccount/token</a:t>
            </a:r>
          </a:p>
          <a:p>
            <a:pPr rtl="0"/>
            <a:r>
              <a:rPr lang="en-US" dirty="0">
                <a:latin typeface="+mj-lt"/>
              </a:rPr>
              <a:t>kubectl auth can-</a:t>
            </a:r>
            <a:r>
              <a:rPr lang="en-US" dirty="0" err="1">
                <a:latin typeface="+mj-lt"/>
              </a:rPr>
              <a:t>i</a:t>
            </a:r>
            <a:r>
              <a:rPr lang="en-US" dirty="0">
                <a:latin typeface="+mj-lt"/>
              </a:rPr>
              <a:t> --list --token $SA</a:t>
            </a:r>
          </a:p>
          <a:p>
            <a:pPr rtl="0"/>
            <a:r>
              <a:rPr lang="en-US" dirty="0">
                <a:latin typeface="+mj-lt"/>
              </a:rPr>
              <a:t>kubectl get nodes 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997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why running pods with host mounts can be dangerous in an environment</a:t>
            </a: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3376" y="4249841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docker exec -it id bash</a:t>
            </a:r>
          </a:p>
          <a:p>
            <a:pPr rtl="0"/>
            <a:r>
              <a:rPr lang="en-US" dirty="0">
                <a:latin typeface="+mj-lt"/>
              </a:rPr>
              <a:t>kubectl run nginx --image=nginx </a:t>
            </a:r>
          </a:p>
          <a:p>
            <a:pPr rtl="0"/>
            <a:r>
              <a:rPr lang="en-US" dirty="0">
                <a:latin typeface="+mj-lt"/>
              </a:rPr>
              <a:t>kubectl apply –f </a:t>
            </a:r>
            <a:r>
              <a:rPr lang="en-US" dirty="0" err="1">
                <a:latin typeface="+mj-lt"/>
              </a:rPr>
              <a:t>kryptopod.yaml</a:t>
            </a:r>
            <a:endParaRPr lang="en-US" dirty="0">
              <a:latin typeface="+mj-lt"/>
            </a:endParaRPr>
          </a:p>
          <a:p>
            <a:pPr rtl="0"/>
            <a:r>
              <a:rPr lang="en-US" dirty="0">
                <a:latin typeface="+mj-lt"/>
              </a:rPr>
              <a:t>kubectl exec -it hot-pod -- bash</a:t>
            </a: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793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728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Privilege Escalation – Attack Paths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u="sng" dirty="0">
                <a:latin typeface="+mj-lt"/>
              </a:rPr>
              <a:t>Scenario – 1</a:t>
            </a: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Compromised credentials has untethered permissions on the entire cluster</a:t>
            </a:r>
          </a:p>
          <a:p>
            <a:pPr algn="just"/>
            <a:r>
              <a:rPr lang="en-US" sz="2000" dirty="0">
                <a:latin typeface="+mj-lt"/>
              </a:rPr>
              <a:t>{-} Get the list of nodes running in the environment to differentiate between </a:t>
            </a:r>
          </a:p>
          <a:p>
            <a:pPr algn="just"/>
            <a:r>
              <a:rPr lang="en-US" sz="2000" dirty="0">
                <a:latin typeface="+mj-lt"/>
              </a:rPr>
              <a:t>     master and worker nodes</a:t>
            </a:r>
          </a:p>
          <a:p>
            <a:pPr algn="just"/>
            <a:r>
              <a:rPr lang="en-US" sz="2000" dirty="0">
                <a:latin typeface="+mj-lt"/>
              </a:rPr>
              <a:t>{-} Create a pod with all the sensitive host mounts, capabilities and </a:t>
            </a:r>
            <a:r>
              <a:rPr lang="en-US" sz="2000">
                <a:latin typeface="+mj-lt"/>
              </a:rPr>
              <a:t>PrivEsc</a:t>
            </a:r>
            <a:r>
              <a:rPr lang="en-US" sz="2000" dirty="0">
                <a:latin typeface="+mj-lt"/>
              </a:rPr>
              <a:t> </a:t>
            </a:r>
          </a:p>
          <a:p>
            <a:pPr algn="just"/>
            <a:r>
              <a:rPr lang="en-US" sz="2000" dirty="0">
                <a:latin typeface="+mj-lt"/>
              </a:rPr>
              <a:t>{-} Using nodeName value, deploy the pod in one of the master nodes</a:t>
            </a:r>
          </a:p>
          <a:p>
            <a:pPr algn="just"/>
            <a:r>
              <a:rPr lang="en-US" sz="2000" dirty="0">
                <a:latin typeface="+mj-lt"/>
              </a:rPr>
              <a:t>{-} From inside the privileged pod, chroot to the host filesystem and search</a:t>
            </a:r>
          </a:p>
          <a:p>
            <a:pPr algn="just"/>
            <a:r>
              <a:rPr lang="en-US" sz="2000" dirty="0">
                <a:latin typeface="+mj-lt"/>
              </a:rPr>
              <a:t>     through the files and folders in the system</a:t>
            </a:r>
          </a:p>
          <a:p>
            <a:pPr algn="just"/>
            <a:r>
              <a:rPr lang="en-US" sz="2000" dirty="0">
                <a:latin typeface="+mj-lt"/>
              </a:rPr>
              <a:t>{-} Environmental variable contains a Service Account token and location to</a:t>
            </a:r>
          </a:p>
          <a:p>
            <a:pPr algn="just"/>
            <a:r>
              <a:rPr lang="en-US" sz="2000" dirty="0">
                <a:latin typeface="+mj-lt"/>
              </a:rPr>
              <a:t>     kubeconfig file</a:t>
            </a:r>
          </a:p>
          <a:p>
            <a:pPr algn="just"/>
            <a:r>
              <a:rPr lang="en-US" sz="2000" dirty="0">
                <a:latin typeface="+mj-lt"/>
              </a:rPr>
              <a:t>{-} Steal them to get cluster-admin </a:t>
            </a:r>
          </a:p>
          <a:p>
            <a:pPr algn="just"/>
            <a:r>
              <a:rPr lang="en-US" sz="2000" dirty="0">
                <a:latin typeface="+mj-lt"/>
              </a:rPr>
              <a:t>{-} </a:t>
            </a:r>
            <a:r>
              <a:rPr lang="en-US" sz="2000" dirty="0" err="1">
                <a:latin typeface="+mj-lt"/>
              </a:rPr>
              <a:t>Pwn</a:t>
            </a:r>
            <a:r>
              <a:rPr lang="en-US" sz="2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21361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36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728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Privilege Escalation – Attack Paths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u="sng" dirty="0">
                <a:latin typeface="+mj-lt"/>
              </a:rPr>
              <a:t>Scenario – 2</a:t>
            </a: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Cordon preventing unauthorized pods in the master nodes</a:t>
            </a:r>
          </a:p>
          <a:p>
            <a:pPr algn="just"/>
            <a:r>
              <a:rPr lang="en-US" sz="2000" dirty="0">
                <a:latin typeface="+mj-lt"/>
              </a:rPr>
              <a:t>{-} Similar to the previous environment, create a pod on the worker node </a:t>
            </a:r>
          </a:p>
          <a:p>
            <a:pPr algn="just"/>
            <a:r>
              <a:rPr lang="en-US" sz="2000" dirty="0">
                <a:latin typeface="+mj-lt"/>
              </a:rPr>
              <a:t>     instead of the master node </a:t>
            </a:r>
          </a:p>
          <a:p>
            <a:pPr algn="just"/>
            <a:r>
              <a:rPr lang="en-US" sz="2000" dirty="0">
                <a:latin typeface="+mj-lt"/>
              </a:rPr>
              <a:t>{-} From the container, chroot inside the worker node and enumerate all the </a:t>
            </a:r>
          </a:p>
          <a:p>
            <a:pPr algn="just"/>
            <a:r>
              <a:rPr lang="en-US" sz="2000" dirty="0">
                <a:latin typeface="+mj-lt"/>
              </a:rPr>
              <a:t>     pods/namespaces running using </a:t>
            </a:r>
            <a:r>
              <a:rPr lang="en-US" sz="2000" dirty="0" err="1">
                <a:latin typeface="+mj-lt"/>
              </a:rPr>
              <a:t>ps</a:t>
            </a:r>
            <a:r>
              <a:rPr lang="en-US" sz="2000" dirty="0">
                <a:latin typeface="+mj-lt"/>
              </a:rPr>
              <a:t> –</a:t>
            </a:r>
            <a:r>
              <a:rPr lang="en-US" sz="2000" dirty="0" err="1">
                <a:latin typeface="+mj-lt"/>
              </a:rPr>
              <a:t>ef</a:t>
            </a:r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Write a script to enter all the namespaces and save the SA token</a:t>
            </a:r>
          </a:p>
          <a:p>
            <a:pPr algn="just"/>
            <a:r>
              <a:rPr lang="en-US" sz="2000" dirty="0">
                <a:latin typeface="+mj-lt"/>
              </a:rPr>
              <a:t>{-} One of the pods running database manager had super privileges due to </a:t>
            </a:r>
          </a:p>
          <a:p>
            <a:pPr algn="just"/>
            <a:r>
              <a:rPr lang="en-US" sz="2000" dirty="0">
                <a:latin typeface="+mj-lt"/>
              </a:rPr>
              <a:t>     the nature of the pod. Was one of the centralized key-value managers</a:t>
            </a:r>
          </a:p>
          <a:p>
            <a:pPr algn="just"/>
            <a:r>
              <a:rPr lang="en-US" sz="2000" dirty="0">
                <a:latin typeface="+mj-lt"/>
              </a:rPr>
              <a:t>{-} Use the database manager pod’s SA token to obtain cluster-admin</a:t>
            </a:r>
          </a:p>
          <a:p>
            <a:pPr algn="just"/>
            <a:r>
              <a:rPr lang="en-US" sz="2000" dirty="0">
                <a:latin typeface="+mj-lt"/>
              </a:rPr>
              <a:t>{-} </a:t>
            </a:r>
            <a:r>
              <a:rPr lang="en-US" sz="2000" dirty="0" err="1">
                <a:latin typeface="+mj-lt"/>
              </a:rPr>
              <a:t>Pwn</a:t>
            </a:r>
            <a:r>
              <a:rPr lang="en-US" sz="2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85713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728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Privilege Escalation – Attack Paths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u="sng" dirty="0">
                <a:latin typeface="+mj-lt"/>
              </a:rPr>
              <a:t>Scenario – 3</a:t>
            </a: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Internal K8s assessment with OIDC login to the cluster</a:t>
            </a:r>
          </a:p>
          <a:p>
            <a:pPr algn="just"/>
            <a:r>
              <a:rPr lang="en-US" sz="2000" dirty="0">
                <a:latin typeface="+mj-lt"/>
              </a:rPr>
              <a:t>{-} Production environment completely locked out rendering the stolen keys </a:t>
            </a:r>
          </a:p>
          <a:p>
            <a:pPr algn="just"/>
            <a:r>
              <a:rPr lang="en-US" sz="2000" dirty="0">
                <a:latin typeface="+mj-lt"/>
              </a:rPr>
              <a:t>     completely useless.</a:t>
            </a:r>
          </a:p>
          <a:p>
            <a:pPr algn="just"/>
            <a:r>
              <a:rPr lang="en-US" sz="2000" dirty="0">
                <a:latin typeface="+mj-lt"/>
              </a:rPr>
              <a:t>{-} Key only has GET, LIST permissions on a few resources</a:t>
            </a:r>
          </a:p>
          <a:p>
            <a:pPr algn="just"/>
            <a:r>
              <a:rPr lang="en-US" sz="2000" dirty="0">
                <a:latin typeface="+mj-lt"/>
              </a:rPr>
              <a:t>{-} Take a step back and view the kubeconfig file once again</a:t>
            </a:r>
          </a:p>
          <a:p>
            <a:pPr algn="just"/>
            <a:r>
              <a:rPr lang="en-US" sz="2000" dirty="0">
                <a:latin typeface="+mj-lt"/>
              </a:rPr>
              <a:t>{-} Notice multiple contexts in the configuration file. One of the context points     </a:t>
            </a:r>
          </a:p>
          <a:p>
            <a:pPr algn="just"/>
            <a:r>
              <a:rPr lang="en-US" sz="2000" dirty="0">
                <a:latin typeface="+mj-lt"/>
              </a:rPr>
              <a:t>     to staging cluster</a:t>
            </a:r>
          </a:p>
          <a:p>
            <a:pPr algn="just"/>
            <a:r>
              <a:rPr lang="en-US" sz="2000" dirty="0">
                <a:latin typeface="+mj-lt"/>
              </a:rPr>
              <a:t>{-} Re-use the keys in the staging cluster to discover the same keys have extra</a:t>
            </a:r>
          </a:p>
          <a:p>
            <a:pPr algn="just"/>
            <a:r>
              <a:rPr lang="en-US" sz="2000" dirty="0">
                <a:latin typeface="+mj-lt"/>
              </a:rPr>
              <a:t>     privileges including CREATE pods on lot of sensitive namespaces</a:t>
            </a:r>
          </a:p>
          <a:p>
            <a:pPr algn="just"/>
            <a:r>
              <a:rPr lang="en-US" sz="2000" dirty="0">
                <a:latin typeface="+mj-lt"/>
              </a:rPr>
              <a:t>{-} Create a pod with hostPath flag to steal the cluster-admin credentials</a:t>
            </a:r>
          </a:p>
          <a:p>
            <a:pPr algn="just"/>
            <a:r>
              <a:rPr lang="en-US" sz="2000" dirty="0">
                <a:latin typeface="+mj-lt"/>
              </a:rPr>
              <a:t>{-} </a:t>
            </a:r>
            <a:r>
              <a:rPr lang="en-US" sz="2000" dirty="0" err="1">
                <a:latin typeface="+mj-lt"/>
              </a:rPr>
              <a:t>Pwn</a:t>
            </a:r>
            <a:r>
              <a:rPr lang="en-US" sz="2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28586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38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728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Privilege Escalation – Attack Paths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u="sng" dirty="0">
                <a:latin typeface="+mj-lt"/>
              </a:rPr>
              <a:t>Scenario – 4</a:t>
            </a: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Initial access through Local File Read</a:t>
            </a:r>
          </a:p>
          <a:p>
            <a:pPr algn="just"/>
            <a:r>
              <a:rPr lang="en-US" sz="2000" dirty="0">
                <a:latin typeface="+mj-lt"/>
              </a:rPr>
              <a:t>{-} Compromised pod has SA with the ability to CREATE pods in a specific ns</a:t>
            </a:r>
          </a:p>
          <a:p>
            <a:pPr algn="just"/>
            <a:r>
              <a:rPr lang="en-US" sz="2000" dirty="0">
                <a:latin typeface="+mj-lt"/>
              </a:rPr>
              <a:t>{-} Pods cannot run as privileged due to PodSecurityPolicy.</a:t>
            </a:r>
          </a:p>
          <a:p>
            <a:pPr algn="just"/>
            <a:r>
              <a:rPr lang="en-US" sz="2000" dirty="0">
                <a:latin typeface="+mj-lt"/>
              </a:rPr>
              <a:t>     Pods cannot run be deployed with hostNetwork/hostPath flags due to </a:t>
            </a:r>
          </a:p>
          <a:p>
            <a:pPr algn="just"/>
            <a:r>
              <a:rPr lang="en-US" sz="2000" dirty="0">
                <a:latin typeface="+mj-lt"/>
              </a:rPr>
              <a:t>     additional security controls in the environment to prevent breakouts.</a:t>
            </a:r>
          </a:p>
          <a:p>
            <a:pPr algn="just"/>
            <a:r>
              <a:rPr lang="en-US" sz="2000" dirty="0">
                <a:latin typeface="+mj-lt"/>
              </a:rPr>
              <a:t>{-} Can be bypassed by creating a pod with hostPID or hostIPC flags</a:t>
            </a:r>
          </a:p>
          <a:p>
            <a:pPr algn="just"/>
            <a:r>
              <a:rPr lang="en-US" sz="2000" dirty="0">
                <a:latin typeface="+mj-lt"/>
              </a:rPr>
              <a:t>{-} Using hostPID, list the processes on the host machine </a:t>
            </a:r>
          </a:p>
          <a:p>
            <a:pPr algn="just"/>
            <a:r>
              <a:rPr lang="en-US" sz="2000" dirty="0">
                <a:latin typeface="+mj-lt"/>
              </a:rPr>
              <a:t>{-} Identify a process related to cloud environment running with AWS access </a:t>
            </a:r>
          </a:p>
          <a:p>
            <a:pPr algn="just"/>
            <a:r>
              <a:rPr lang="en-US" sz="2000" dirty="0">
                <a:latin typeface="+mj-lt"/>
              </a:rPr>
              <a:t>     and secret keys as arguments</a:t>
            </a:r>
            <a:endParaRPr lang="en-US" sz="2000" i="1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AWS keys had access to the entire cloud estate == </a:t>
            </a:r>
            <a:r>
              <a:rPr lang="en-US" sz="2000" dirty="0" err="1">
                <a:latin typeface="+mj-lt"/>
              </a:rPr>
              <a:t>Pwn</a:t>
            </a:r>
            <a:r>
              <a:rPr lang="en-US" sz="2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5951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39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7283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Privilege Escalation – Attack Paths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u="sng" dirty="0">
                <a:latin typeface="+mj-lt"/>
              </a:rPr>
              <a:t>Scenario – 5</a:t>
            </a:r>
          </a:p>
          <a:p>
            <a:pPr algn="just"/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Initial Access through SSRF from a web application</a:t>
            </a:r>
          </a:p>
          <a:p>
            <a:pPr algn="just"/>
            <a:r>
              <a:rPr lang="en-US" sz="2000" dirty="0">
                <a:latin typeface="+mj-lt"/>
              </a:rPr>
              <a:t>{-} Request the AWS Instance Metadata service (169.254.169.254)</a:t>
            </a:r>
          </a:p>
          <a:p>
            <a:pPr algn="just"/>
            <a:r>
              <a:rPr lang="en-US" sz="2000" dirty="0">
                <a:latin typeface="+mj-lt"/>
              </a:rPr>
              <a:t>{-} Keys are privileged due to a design flaw in AWS environment. Using the </a:t>
            </a:r>
          </a:p>
          <a:p>
            <a:pPr algn="just"/>
            <a:r>
              <a:rPr lang="en-US" sz="2000" dirty="0">
                <a:latin typeface="+mj-lt"/>
              </a:rPr>
              <a:t>    obtained keys you can pull ECR images and list few </a:t>
            </a:r>
            <a:r>
              <a:rPr lang="en-US" sz="2000">
                <a:latin typeface="+mj-lt"/>
              </a:rPr>
              <a:t>S3 buckets</a:t>
            </a:r>
            <a:endParaRPr lang="en-US" sz="2000" dirty="0">
              <a:latin typeface="+mj-lt"/>
            </a:endParaRPr>
          </a:p>
          <a:p>
            <a:pPr algn="just"/>
            <a:r>
              <a:rPr lang="en-US" sz="2000" dirty="0">
                <a:latin typeface="+mj-lt"/>
              </a:rPr>
              <a:t>{-} Export the keys to the local machine and verify the identity of the key</a:t>
            </a:r>
          </a:p>
          <a:p>
            <a:pPr algn="just"/>
            <a:r>
              <a:rPr lang="en-US" sz="2000" dirty="0">
                <a:latin typeface="+mj-lt"/>
              </a:rPr>
              <a:t>{-} Enumerate S3 buckets of the organization and use the stolen key to fetch</a:t>
            </a:r>
          </a:p>
          <a:p>
            <a:pPr algn="just"/>
            <a:r>
              <a:rPr lang="en-US" sz="2000" dirty="0">
                <a:latin typeface="+mj-lt"/>
              </a:rPr>
              <a:t>     the objects of the bucket</a:t>
            </a:r>
          </a:p>
          <a:p>
            <a:pPr algn="just"/>
            <a:r>
              <a:rPr lang="en-US" sz="2000" dirty="0">
                <a:latin typeface="+mj-lt"/>
              </a:rPr>
              <a:t>{-} One of the objects in the bucket include ETCD backup of the prod cluster</a:t>
            </a:r>
          </a:p>
          <a:p>
            <a:pPr algn="just"/>
            <a:r>
              <a:rPr lang="en-US" sz="2000" dirty="0">
                <a:latin typeface="+mj-lt"/>
              </a:rPr>
              <a:t>{-} Extract the ETCD store to discover a trove of SA tokens and AWS keys</a:t>
            </a:r>
          </a:p>
          <a:p>
            <a:pPr algn="just"/>
            <a:r>
              <a:rPr lang="en-US" sz="2000" dirty="0">
                <a:latin typeface="+mj-lt"/>
              </a:rPr>
              <a:t>{-} One of the keys had cluster-admin access in the cluster</a:t>
            </a:r>
          </a:p>
          <a:p>
            <a:pPr algn="just"/>
            <a:r>
              <a:rPr lang="en-US" sz="2000" dirty="0">
                <a:latin typeface="+mj-lt"/>
              </a:rPr>
              <a:t>{-} </a:t>
            </a:r>
            <a:r>
              <a:rPr lang="en-US" sz="2000" dirty="0" err="1">
                <a:latin typeface="+mj-lt"/>
              </a:rPr>
              <a:t>Pwn</a:t>
            </a:r>
            <a:r>
              <a:rPr lang="en-US" sz="2000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7618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Docker 101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90310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Docker automates deployment of software applications inside containers by providing additional layer of abstraction and automation using OS virtualization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Docker containers != VM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Containers run as a process in the host operating system segregated by a namespace. Each container gets a different 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Containers provide similar level of isolation  at a fraction of computing power.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Containers run based on the image which you provide. These images can be hosted on public or private repositories (docker.io, ECR and so on)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Companies managing thousands of docker containers need to orchestrate, maintain all of them at once which is where K8s come in picture.</a:t>
            </a:r>
          </a:p>
        </p:txBody>
      </p:sp>
    </p:spTree>
    <p:extLst>
      <p:ext uri="{BB962C8B-B14F-4D97-AF65-F5344CB8AC3E}">
        <p14:creationId xmlns:p14="http://schemas.microsoft.com/office/powerpoint/2010/main" val="620204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AWS EKS </a:t>
            </a:r>
            <a:r>
              <a:rPr lang="en-US" sz="2800" b="1">
                <a:latin typeface="+mj-lt"/>
              </a:rPr>
              <a:t>PrivEsc</a:t>
            </a:r>
            <a:r>
              <a:rPr lang="en-US" sz="2800" b="1" dirty="0">
                <a:latin typeface="+mj-lt"/>
              </a:rPr>
              <a:t> w SSRF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690062"/>
            <a:ext cx="97175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Able to reach AWS Metadata API from inside a container running on a node and no default mechanism to stop that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On a low-privileged EKS pod, the temporary AWS keys has same level of privilege as underlying EC2 machine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Compromising a single pod using the keys from 169.254.169.254 can lead to potential compromise of AWS estate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Block pods from reaching the AWS Metadata API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Issue can be fixed by using IMDSv2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Similar issues on GKE, but detailed documentation on how to prevent this vulnerability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542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Admission Controllers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517181"/>
            <a:ext cx="97175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Gatekeeps the cluster from object writes to ETCD server if a resource does not conform with a policy (e.g., reject images not pulled from internal.mdsec.docker.registry.com, do not run containers as root or with privileged flag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Possible to create HTTP callbacks/webhooks with custom logic to decide if a resource should be let in the cluster or not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Mutating and Validating Controllers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Mutating Controllers can intercept an API request and PATCH the request to manipulate a struct or an object in it)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30+ shipped with K8s, compiled into the kube-apiserver binary (NameSpaceLifecycle, PodSecurityPolicy, ValidatingAdmissionWebhook)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Flask Server monitoring for webhooks -&gt; Deploy it as a SVC -&gt; Register a Webhook Controller -&gt; Validate if resources conform to policy</a:t>
            </a:r>
          </a:p>
        </p:txBody>
      </p:sp>
    </p:spTree>
    <p:extLst>
      <p:ext uri="{BB962C8B-B14F-4D97-AF65-F5344CB8AC3E}">
        <p14:creationId xmlns:p14="http://schemas.microsoft.com/office/powerpoint/2010/main" val="2159786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Admission Controllers - Flow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why deploying 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r>
              <a:rPr lang="en-GB" dirty="0">
                <a:latin typeface="+mj-lt"/>
              </a:rPr>
              <a:t>Crash one of the pods intentionally and see it in effect</a:t>
            </a: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42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3350E-5B6F-2889-E44E-5EB0350CE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5"/>
          <a:stretch/>
        </p:blipFill>
        <p:spPr>
          <a:xfrm>
            <a:off x="198046" y="1824254"/>
            <a:ext cx="11795908" cy="388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8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EEEF-F662-9AB1-1DEB-985C1B182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85" y="1939161"/>
            <a:ext cx="10143099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50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44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60CA1-1CE4-10A2-2FFB-36896A10E6F2}"/>
              </a:ext>
            </a:extLst>
          </p:cNvPr>
          <p:cNvSpPr txBox="1"/>
          <p:nvPr/>
        </p:nvSpPr>
        <p:spPr>
          <a:xfrm>
            <a:off x="980902" y="881149"/>
            <a:ext cx="10016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type </a:t>
            </a:r>
            <a:r>
              <a:rPr lang="en-US" sz="1200" dirty="0" err="1">
                <a:latin typeface="Consolas" panose="020B0609020204030204" pitchFamily="49" charset="0"/>
              </a:rPr>
              <a:t>AdmissionRequest</a:t>
            </a:r>
            <a:r>
              <a:rPr lang="en-US" sz="1200" dirty="0">
                <a:latin typeface="Consolas" panose="020B0609020204030204" pitchFamily="49" charset="0"/>
              </a:rPr>
              <a:t> struct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UID </a:t>
            </a:r>
            <a:r>
              <a:rPr lang="en-US" sz="1200" dirty="0" err="1">
                <a:latin typeface="Consolas" panose="020B0609020204030204" pitchFamily="49" charset="0"/>
              </a:rPr>
              <a:t>types.UID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uid</a:t>
            </a:r>
            <a:r>
              <a:rPr lang="en-US" sz="1200" dirty="0">
                <a:latin typeface="Consolas" panose="020B0609020204030204" pitchFamily="49" charset="0"/>
              </a:rPr>
              <a:t>" protobuf:"bytes,1,opt,name=</a:t>
            </a:r>
            <a:r>
              <a:rPr lang="en-US" sz="1200" dirty="0" err="1">
                <a:latin typeface="Consolas" panose="020B0609020204030204" pitchFamily="49" charset="0"/>
              </a:rPr>
              <a:t>uid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Kind metav1.GroupVersionKind `</a:t>
            </a:r>
            <a:r>
              <a:rPr lang="en-US" sz="1200" dirty="0" err="1">
                <a:latin typeface="Consolas" panose="020B0609020204030204" pitchFamily="49" charset="0"/>
              </a:rPr>
              <a:t>json:"kind</a:t>
            </a:r>
            <a:r>
              <a:rPr lang="en-US" sz="1200" dirty="0">
                <a:latin typeface="Consolas" panose="020B0609020204030204" pitchFamily="49" charset="0"/>
              </a:rPr>
              <a:t>" protobuf:"bytes,2,opt,name=kind"`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Resource metav1.GroupVersionResource `</a:t>
            </a:r>
            <a:r>
              <a:rPr lang="en-US" sz="1200" dirty="0" err="1">
                <a:latin typeface="Consolas" panose="020B0609020204030204" pitchFamily="49" charset="0"/>
              </a:rPr>
              <a:t>json:"resource</a:t>
            </a:r>
            <a:r>
              <a:rPr lang="en-US" sz="1200" dirty="0">
                <a:latin typeface="Consolas" panose="020B0609020204030204" pitchFamily="49" charset="0"/>
              </a:rPr>
              <a:t>" protobuf:"bytes,3,opt,name=resource"`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SubResource</a:t>
            </a:r>
            <a:r>
              <a:rPr lang="en-US" sz="1200" dirty="0">
                <a:latin typeface="Consolas" panose="020B0609020204030204" pitchFamily="49" charset="0"/>
              </a:rPr>
              <a:t> string `json:"</a:t>
            </a:r>
            <a:r>
              <a:rPr lang="en-US" sz="1200" dirty="0" err="1">
                <a:latin typeface="Consolas" panose="020B0609020204030204" pitchFamily="49" charset="0"/>
              </a:rPr>
              <a:t>subResource,omitempty</a:t>
            </a:r>
            <a:r>
              <a:rPr lang="en-US" sz="1200" dirty="0">
                <a:latin typeface="Consolas" panose="020B0609020204030204" pitchFamily="49" charset="0"/>
              </a:rPr>
              <a:t>" protobuf:"bytes,4,opt,name=</a:t>
            </a:r>
            <a:r>
              <a:rPr lang="en-US" sz="1200" dirty="0" err="1">
                <a:latin typeface="Consolas" panose="020B0609020204030204" pitchFamily="49" charset="0"/>
              </a:rPr>
              <a:t>subResource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RequestKind</a:t>
            </a:r>
            <a:r>
              <a:rPr lang="en-US" sz="1200" dirty="0">
                <a:latin typeface="Consolas" panose="020B0609020204030204" pitchFamily="49" charset="0"/>
              </a:rPr>
              <a:t> *metav1.GroupVersionKind `json:"</a:t>
            </a:r>
            <a:r>
              <a:rPr lang="en-US" sz="1200" dirty="0" err="1">
                <a:latin typeface="Consolas" panose="020B0609020204030204" pitchFamily="49" charset="0"/>
              </a:rPr>
              <a:t>requestKind,omitempty</a:t>
            </a:r>
            <a:r>
              <a:rPr lang="en-US" sz="1200" dirty="0">
                <a:latin typeface="Consolas" panose="020B0609020204030204" pitchFamily="49" charset="0"/>
              </a:rPr>
              <a:t>" protobuf:"bytes,13,opt,name=</a:t>
            </a:r>
            <a:r>
              <a:rPr lang="en-US" sz="1200" dirty="0" err="1">
                <a:latin typeface="Consolas" panose="020B0609020204030204" pitchFamily="49" charset="0"/>
              </a:rPr>
              <a:t>requestKind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RequestResource</a:t>
            </a:r>
            <a:r>
              <a:rPr lang="en-US" sz="1200" dirty="0">
                <a:latin typeface="Consolas" panose="020B0609020204030204" pitchFamily="49" charset="0"/>
              </a:rPr>
              <a:t> *metav1.GroupVersionResource `json:"</a:t>
            </a:r>
            <a:r>
              <a:rPr lang="en-US" sz="1200" dirty="0" err="1">
                <a:latin typeface="Consolas" panose="020B0609020204030204" pitchFamily="49" charset="0"/>
              </a:rPr>
              <a:t>requestResource,omitempty</a:t>
            </a:r>
            <a:r>
              <a:rPr lang="en-US" sz="1200" dirty="0">
                <a:latin typeface="Consolas" panose="020B0609020204030204" pitchFamily="49" charset="0"/>
              </a:rPr>
              <a:t>" protobuf:"bytes,14,opt,name=</a:t>
            </a:r>
            <a:r>
              <a:rPr lang="en-US" sz="1200" dirty="0" err="1">
                <a:latin typeface="Consolas" panose="020B0609020204030204" pitchFamily="49" charset="0"/>
              </a:rPr>
              <a:t>requestResource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RequestSubResource</a:t>
            </a:r>
            <a:r>
              <a:rPr lang="en-US" sz="1200" dirty="0">
                <a:latin typeface="Consolas" panose="020B0609020204030204" pitchFamily="49" charset="0"/>
              </a:rPr>
              <a:t> string `json:"</a:t>
            </a:r>
            <a:r>
              <a:rPr lang="en-US" sz="1200" dirty="0" err="1">
                <a:latin typeface="Consolas" panose="020B0609020204030204" pitchFamily="49" charset="0"/>
              </a:rPr>
              <a:t>requestSubResource,omitempty</a:t>
            </a:r>
            <a:r>
              <a:rPr lang="en-US" sz="1200" dirty="0">
                <a:latin typeface="Consolas" panose="020B0609020204030204" pitchFamily="49" charset="0"/>
              </a:rPr>
              <a:t>" protobuf:"bytes,15,opt,name=</a:t>
            </a:r>
            <a:r>
              <a:rPr lang="en-US" sz="1200" dirty="0" err="1">
                <a:latin typeface="Consolas" panose="020B0609020204030204" pitchFamily="49" charset="0"/>
              </a:rPr>
              <a:t>requestSubResource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Name string `json:"</a:t>
            </a:r>
            <a:r>
              <a:rPr lang="en-US" sz="1200" dirty="0" err="1">
                <a:latin typeface="Consolas" panose="020B0609020204030204" pitchFamily="49" charset="0"/>
              </a:rPr>
              <a:t>name,omitempty</a:t>
            </a:r>
            <a:r>
              <a:rPr lang="en-US" sz="1200" dirty="0">
                <a:latin typeface="Consolas" panose="020B0609020204030204" pitchFamily="49" charset="0"/>
              </a:rPr>
              <a:t>" protobuf:"bytes,5,opt,name=name"`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Namespace string `json:"</a:t>
            </a:r>
            <a:r>
              <a:rPr lang="en-US" sz="1200" dirty="0" err="1">
                <a:latin typeface="Consolas" panose="020B0609020204030204" pitchFamily="49" charset="0"/>
              </a:rPr>
              <a:t>namespace,omitempty</a:t>
            </a:r>
            <a:r>
              <a:rPr lang="en-US" sz="1200" dirty="0">
                <a:latin typeface="Consolas" panose="020B0609020204030204" pitchFamily="49" charset="0"/>
              </a:rPr>
              <a:t>" protobuf:"bytes,6,opt,name=namespace"`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Operation </a:t>
            </a:r>
            <a:r>
              <a:rPr lang="en-US" sz="1200" dirty="0" err="1">
                <a:latin typeface="Consolas" panose="020B0609020204030204" pitchFamily="49" charset="0"/>
              </a:rPr>
              <a:t>Operation</a:t>
            </a:r>
            <a:r>
              <a:rPr lang="en-US" sz="1200" dirty="0">
                <a:latin typeface="Consolas" panose="020B0609020204030204" pitchFamily="49" charset="0"/>
              </a:rPr>
              <a:t> `</a:t>
            </a:r>
            <a:r>
              <a:rPr lang="en-US" sz="1200" dirty="0" err="1">
                <a:latin typeface="Consolas" panose="020B0609020204030204" pitchFamily="49" charset="0"/>
              </a:rPr>
              <a:t>json:"operation</a:t>
            </a:r>
            <a:r>
              <a:rPr lang="en-US" sz="1200" dirty="0">
                <a:latin typeface="Consolas" panose="020B0609020204030204" pitchFamily="49" charset="0"/>
              </a:rPr>
              <a:t>" protobuf:"bytes,7,opt,name=operation"`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UserInfo</a:t>
            </a:r>
            <a:r>
              <a:rPr lang="en-US" sz="1200" dirty="0">
                <a:latin typeface="Consolas" panose="020B0609020204030204" pitchFamily="49" charset="0"/>
              </a:rPr>
              <a:t> authenticationv1.UserInfo `json:"</a:t>
            </a:r>
            <a:r>
              <a:rPr lang="en-US" sz="1200" dirty="0" err="1">
                <a:latin typeface="Consolas" panose="020B0609020204030204" pitchFamily="49" charset="0"/>
              </a:rPr>
              <a:t>userInfo</a:t>
            </a:r>
            <a:r>
              <a:rPr lang="en-US" sz="1200" dirty="0">
                <a:latin typeface="Consolas" panose="020B0609020204030204" pitchFamily="49" charset="0"/>
              </a:rPr>
              <a:t>" protobuf:"bytes,8,opt,name=</a:t>
            </a:r>
            <a:r>
              <a:rPr lang="en-US" sz="1200" dirty="0" err="1">
                <a:latin typeface="Consolas" panose="020B0609020204030204" pitchFamily="49" charset="0"/>
              </a:rPr>
              <a:t>userInfo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Object </a:t>
            </a:r>
            <a:r>
              <a:rPr lang="en-US" sz="1200" dirty="0" err="1">
                <a:latin typeface="Consolas" panose="020B0609020204030204" pitchFamily="49" charset="0"/>
              </a:rPr>
              <a:t>runtime.RawExtension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object,omitempty</a:t>
            </a:r>
            <a:r>
              <a:rPr lang="en-US" sz="1200" dirty="0">
                <a:latin typeface="Consolas" panose="020B0609020204030204" pitchFamily="49" charset="0"/>
              </a:rPr>
              <a:t>" protobuf:"bytes,9,opt,name=object"`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OldObject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  <a:r>
              <a:rPr lang="en-US" sz="1200" dirty="0" err="1">
                <a:latin typeface="Consolas" panose="020B0609020204030204" pitchFamily="49" charset="0"/>
              </a:rPr>
              <a:t>runtime.RawExtension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oldObject,omitempty</a:t>
            </a:r>
            <a:r>
              <a:rPr lang="en-US" sz="1200" dirty="0">
                <a:latin typeface="Consolas" panose="020B0609020204030204" pitchFamily="49" charset="0"/>
              </a:rPr>
              <a:t>" protobuf:"bytes,10,opt,name=</a:t>
            </a:r>
            <a:r>
              <a:rPr lang="en-US" sz="1200" dirty="0" err="1">
                <a:latin typeface="Consolas" panose="020B0609020204030204" pitchFamily="49" charset="0"/>
              </a:rPr>
              <a:t>oldObject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DryRun</a:t>
            </a:r>
            <a:r>
              <a:rPr lang="en-US" sz="1200" dirty="0">
                <a:latin typeface="Consolas" panose="020B0609020204030204" pitchFamily="49" charset="0"/>
              </a:rPr>
              <a:t> *bool `json:"</a:t>
            </a:r>
            <a:r>
              <a:rPr lang="en-US" sz="1200" dirty="0" err="1">
                <a:latin typeface="Consolas" panose="020B0609020204030204" pitchFamily="49" charset="0"/>
              </a:rPr>
              <a:t>dryRun,omitempty</a:t>
            </a:r>
            <a:r>
              <a:rPr lang="en-US" sz="1200" dirty="0">
                <a:latin typeface="Consolas" panose="020B0609020204030204" pitchFamily="49" charset="0"/>
              </a:rPr>
              <a:t>" protobuf:"varint,11,opt,name=</a:t>
            </a:r>
            <a:r>
              <a:rPr lang="en-US" sz="1200" dirty="0" err="1">
                <a:latin typeface="Consolas" panose="020B0609020204030204" pitchFamily="49" charset="0"/>
              </a:rPr>
              <a:t>dryRun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Options </a:t>
            </a:r>
            <a:r>
              <a:rPr lang="en-US" sz="1200" dirty="0" err="1">
                <a:latin typeface="Consolas" panose="020B0609020204030204" pitchFamily="49" charset="0"/>
              </a:rPr>
              <a:t>runtime.RawExtension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options,omitempty</a:t>
            </a:r>
            <a:r>
              <a:rPr lang="en-US" sz="1200" dirty="0">
                <a:latin typeface="Consolas" panose="020B0609020204030204" pitchFamily="49" charset="0"/>
              </a:rPr>
              <a:t>" protobuf:"bytes,12,opt,name=options"`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</a:p>
          <a:p>
            <a:endParaRPr lang="en-GB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20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45</a:t>
            </a:fld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60CA1-1CE4-10A2-2FFB-36896A10E6F2}"/>
              </a:ext>
            </a:extLst>
          </p:cNvPr>
          <p:cNvSpPr txBox="1"/>
          <p:nvPr/>
        </p:nvSpPr>
        <p:spPr>
          <a:xfrm>
            <a:off x="980902" y="881149"/>
            <a:ext cx="100168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 panose="020B0609020204030204" pitchFamily="49" charset="0"/>
              </a:rPr>
              <a:t>type </a:t>
            </a:r>
            <a:r>
              <a:rPr lang="en-US" sz="1200" dirty="0" err="1">
                <a:latin typeface="Consolas" panose="020B0609020204030204" pitchFamily="49" charset="0"/>
              </a:rPr>
              <a:t>AdmissionResponse</a:t>
            </a:r>
            <a:r>
              <a:rPr lang="en-US" sz="1200" dirty="0">
                <a:latin typeface="Consolas" panose="020B0609020204030204" pitchFamily="49" charset="0"/>
              </a:rPr>
              <a:t> struct {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UID is an identifier for the individual request/response.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This should be copied over from the corresponding </a:t>
            </a:r>
            <a:r>
              <a:rPr lang="en-US" sz="1200" dirty="0" err="1">
                <a:latin typeface="Consolas" panose="020B0609020204030204" pitchFamily="49" charset="0"/>
              </a:rPr>
              <a:t>AdmissionRequest</a:t>
            </a:r>
            <a:r>
              <a:rPr lang="en-US" sz="1200" dirty="0">
                <a:latin typeface="Consolas" panose="020B0609020204030204" pitchFamily="49" charset="0"/>
              </a:rPr>
              <a:t>.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UID </a:t>
            </a:r>
            <a:r>
              <a:rPr lang="en-US" sz="1200" dirty="0" err="1">
                <a:latin typeface="Consolas" panose="020B0609020204030204" pitchFamily="49" charset="0"/>
              </a:rPr>
              <a:t>types.UID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uid</a:t>
            </a:r>
            <a:r>
              <a:rPr lang="en-US" sz="1200" dirty="0">
                <a:latin typeface="Consolas" panose="020B0609020204030204" pitchFamily="49" charset="0"/>
              </a:rPr>
              <a:t>" protobuf:"bytes,1,opt,name=</a:t>
            </a:r>
            <a:r>
              <a:rPr lang="en-US" sz="1200" dirty="0" err="1">
                <a:latin typeface="Consolas" panose="020B0609020204030204" pitchFamily="49" charset="0"/>
              </a:rPr>
              <a:t>uid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Allowed bool `</a:t>
            </a:r>
            <a:r>
              <a:rPr lang="en-US" sz="1200" dirty="0" err="1">
                <a:latin typeface="Consolas" panose="020B0609020204030204" pitchFamily="49" charset="0"/>
              </a:rPr>
              <a:t>json:"allowed</a:t>
            </a:r>
            <a:r>
              <a:rPr lang="en-US" sz="1200" dirty="0">
                <a:latin typeface="Consolas" panose="020B0609020204030204" pitchFamily="49" charset="0"/>
              </a:rPr>
              <a:t>" protobuf:"varint,2,opt,name=allowed"`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Result *metav1.Status `json:"</a:t>
            </a:r>
            <a:r>
              <a:rPr lang="en-US" sz="1200" dirty="0" err="1">
                <a:latin typeface="Consolas" panose="020B0609020204030204" pitchFamily="49" charset="0"/>
              </a:rPr>
              <a:t>status,omitempty</a:t>
            </a:r>
            <a:r>
              <a:rPr lang="en-US" sz="1200" dirty="0">
                <a:latin typeface="Consolas" panose="020B0609020204030204" pitchFamily="49" charset="0"/>
              </a:rPr>
              <a:t>" protobuf:"bytes,3,opt,name=status"`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Patch []byte `json:"</a:t>
            </a:r>
            <a:r>
              <a:rPr lang="en-US" sz="1200" dirty="0" err="1">
                <a:latin typeface="Consolas" panose="020B0609020204030204" pitchFamily="49" charset="0"/>
              </a:rPr>
              <a:t>patch,omitempty</a:t>
            </a:r>
            <a:r>
              <a:rPr lang="en-US" sz="1200" dirty="0">
                <a:latin typeface="Consolas" panose="020B0609020204030204" pitchFamily="49" charset="0"/>
              </a:rPr>
              <a:t>" protobuf:"bytes,4,opt,name=patch"`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// The type of Patch. Currently we only allow "</a:t>
            </a:r>
            <a:r>
              <a:rPr lang="en-US" sz="1200" dirty="0" err="1">
                <a:latin typeface="Consolas" panose="020B0609020204030204" pitchFamily="49" charset="0"/>
              </a:rPr>
              <a:t>JSONPatch</a:t>
            </a:r>
            <a:r>
              <a:rPr lang="en-US" sz="1200" dirty="0">
                <a:latin typeface="Consolas" panose="020B0609020204030204" pitchFamily="49" charset="0"/>
              </a:rPr>
              <a:t>".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+optional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PatchType</a:t>
            </a:r>
            <a:r>
              <a:rPr lang="en-US" sz="1200" dirty="0">
                <a:latin typeface="Consolas" panose="020B0609020204030204" pitchFamily="49" charset="0"/>
              </a:rPr>
              <a:t> *</a:t>
            </a:r>
            <a:r>
              <a:rPr lang="en-US" sz="1200" dirty="0" err="1">
                <a:latin typeface="Consolas" panose="020B0609020204030204" pitchFamily="49" charset="0"/>
              </a:rPr>
              <a:t>PatchType</a:t>
            </a:r>
            <a:r>
              <a:rPr lang="en-US" sz="1200" dirty="0">
                <a:latin typeface="Consolas" panose="020B0609020204030204" pitchFamily="49" charset="0"/>
              </a:rPr>
              <a:t> `json:"</a:t>
            </a:r>
            <a:r>
              <a:rPr lang="en-US" sz="1200" dirty="0" err="1">
                <a:latin typeface="Consolas" panose="020B0609020204030204" pitchFamily="49" charset="0"/>
              </a:rPr>
              <a:t>patchType,omitempty</a:t>
            </a:r>
            <a:r>
              <a:rPr lang="en-US" sz="1200" dirty="0">
                <a:latin typeface="Consolas" panose="020B0609020204030204" pitchFamily="49" charset="0"/>
              </a:rPr>
              <a:t>" protobuf:"bytes,5,opt,name=</a:t>
            </a:r>
            <a:r>
              <a:rPr lang="en-US" sz="1200" dirty="0" err="1">
                <a:latin typeface="Consolas" panose="020B0609020204030204" pitchFamily="49" charset="0"/>
              </a:rPr>
              <a:t>patchType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// </a:t>
            </a:r>
            <a:r>
              <a:rPr lang="en-US" sz="1200" dirty="0" err="1">
                <a:latin typeface="Consolas" panose="020B0609020204030204" pitchFamily="49" charset="0"/>
              </a:rPr>
              <a:t>AuditAnnotations</a:t>
            </a:r>
            <a:r>
              <a:rPr lang="en-US" sz="1200" dirty="0">
                <a:latin typeface="Consolas" panose="020B0609020204030204" pitchFamily="49" charset="0"/>
              </a:rPr>
              <a:t> is an unstructured key value map set by remote admission controller (e.g. error=image-blacklisted).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</a:t>
            </a:r>
            <a:r>
              <a:rPr lang="en-US" sz="1200" dirty="0" err="1">
                <a:latin typeface="Consolas" panose="020B0609020204030204" pitchFamily="49" charset="0"/>
              </a:rPr>
              <a:t>MutatingAdmissionWebhook</a:t>
            </a:r>
            <a:r>
              <a:rPr lang="en-US" sz="1200" dirty="0">
                <a:latin typeface="Consolas" panose="020B0609020204030204" pitchFamily="49" charset="0"/>
              </a:rPr>
              <a:t> and </a:t>
            </a:r>
            <a:r>
              <a:rPr lang="en-US" sz="1200" dirty="0" err="1">
                <a:latin typeface="Consolas" panose="020B0609020204030204" pitchFamily="49" charset="0"/>
              </a:rPr>
              <a:t>ValidatingAdmissionWebhook</a:t>
            </a:r>
            <a:r>
              <a:rPr lang="en-US" sz="1200" dirty="0">
                <a:latin typeface="Consolas" panose="020B0609020204030204" pitchFamily="49" charset="0"/>
              </a:rPr>
              <a:t> admission controller will prefix the keys with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	// admission webhook name (e.g. imagepolicy.example.com/error=image-blacklisted). </a:t>
            </a:r>
            <a:r>
              <a:rPr lang="en-US" sz="1200" dirty="0" err="1">
                <a:latin typeface="Consolas" panose="020B0609020204030204" pitchFamily="49" charset="0"/>
              </a:rPr>
              <a:t>AuditAnnotations</a:t>
            </a:r>
            <a:r>
              <a:rPr lang="en-US" sz="1200" dirty="0">
                <a:latin typeface="Consolas" panose="020B0609020204030204" pitchFamily="49" charset="0"/>
              </a:rPr>
              <a:t> will be provided by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err="1">
                <a:latin typeface="Consolas" panose="020B0609020204030204" pitchFamily="49" charset="0"/>
              </a:rPr>
              <a:t>AuditAnnotations</a:t>
            </a:r>
            <a:r>
              <a:rPr lang="en-US" sz="1200" dirty="0">
                <a:latin typeface="Consolas" panose="020B0609020204030204" pitchFamily="49" charset="0"/>
              </a:rPr>
              <a:t> map[string]string `json:"</a:t>
            </a:r>
            <a:r>
              <a:rPr lang="en-US" sz="1200" dirty="0" err="1">
                <a:latin typeface="Consolas" panose="020B0609020204030204" pitchFamily="49" charset="0"/>
              </a:rPr>
              <a:t>auditAnnotations,omitempty</a:t>
            </a:r>
            <a:r>
              <a:rPr lang="en-US" sz="1200" dirty="0">
                <a:latin typeface="Consolas" panose="020B0609020204030204" pitchFamily="49" charset="0"/>
              </a:rPr>
              <a:t>" protobuf:"bytes,6,opt,name=</a:t>
            </a:r>
            <a:r>
              <a:rPr lang="en-US" sz="1200" dirty="0" err="1">
                <a:latin typeface="Consolas" panose="020B0609020204030204" pitchFamily="49" charset="0"/>
              </a:rPr>
              <a:t>auditAnnotations</a:t>
            </a:r>
            <a:r>
              <a:rPr lang="en-US" sz="1200" dirty="0">
                <a:latin typeface="Consolas" panose="020B0609020204030204" pitchFamily="49" charset="0"/>
              </a:rPr>
              <a:t>"`</a:t>
            </a:r>
          </a:p>
          <a:p>
            <a:endParaRPr lang="en-US" sz="1200" dirty="0">
              <a:latin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</a:rPr>
              <a:t>	Warnings []string `json:"</a:t>
            </a:r>
            <a:r>
              <a:rPr lang="en-US" sz="1200" dirty="0" err="1">
                <a:latin typeface="Consolas" panose="020B0609020204030204" pitchFamily="49" charset="0"/>
              </a:rPr>
              <a:t>warnings,omitempty</a:t>
            </a:r>
            <a:r>
              <a:rPr lang="en-US" sz="1200" dirty="0">
                <a:latin typeface="Consolas" panose="020B0609020204030204" pitchFamily="49" charset="0"/>
              </a:rPr>
              <a:t>" protobuf:"bytes,7,rep,name=warnings"`</a:t>
            </a:r>
          </a:p>
          <a:p>
            <a:r>
              <a:rPr lang="en-US" sz="1200" dirty="0">
                <a:latin typeface="Consolas" panose="020B0609020204030204" pitchFamily="49" charset="0"/>
              </a:rPr>
              <a:t>}</a:t>
            </a:r>
            <a:endParaRPr lang="en-GB" sz="1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2814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46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8B5E4-F8FA-5094-C1F5-796AB6C141F7}"/>
              </a:ext>
            </a:extLst>
          </p:cNvPr>
          <p:cNvSpPr txBox="1"/>
          <p:nvPr/>
        </p:nvSpPr>
        <p:spPr>
          <a:xfrm>
            <a:off x="1014153" y="922712"/>
            <a:ext cx="995033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nsolas" panose="020B0609020204030204" pitchFamily="49" charset="0"/>
              </a:rPr>
              <a:t>apiVersion</a:t>
            </a:r>
            <a:r>
              <a:rPr lang="en-GB" dirty="0">
                <a:latin typeface="Consolas" panose="020B0609020204030204" pitchFamily="49" charset="0"/>
              </a:rPr>
              <a:t>: admissionregistration.k8s.io/v1</a:t>
            </a:r>
          </a:p>
          <a:p>
            <a:r>
              <a:rPr lang="en-GB" dirty="0">
                <a:latin typeface="Consolas" panose="020B0609020204030204" pitchFamily="49" charset="0"/>
              </a:rPr>
              <a:t>kind: </a:t>
            </a:r>
            <a:r>
              <a:rPr lang="en-GB" dirty="0" err="1">
                <a:latin typeface="Consolas" panose="020B0609020204030204" pitchFamily="49" charset="0"/>
              </a:rPr>
              <a:t>ValidatingWebhookConfiguration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metadata:</a:t>
            </a:r>
          </a:p>
          <a:p>
            <a:r>
              <a:rPr lang="en-GB" dirty="0">
                <a:latin typeface="Consolas" panose="020B0609020204030204" pitchFamily="49" charset="0"/>
              </a:rPr>
              <a:t>  name: "pod-policy.example.com“</a:t>
            </a:r>
          </a:p>
          <a:p>
            <a:r>
              <a:rPr lang="en-GB" dirty="0">
                <a:latin typeface="Consolas" panose="020B0609020204030204" pitchFamily="49" charset="0"/>
              </a:rPr>
              <a:t>webhooks:</a:t>
            </a:r>
          </a:p>
          <a:p>
            <a:r>
              <a:rPr lang="en-GB" dirty="0">
                <a:latin typeface="Consolas" panose="020B0609020204030204" pitchFamily="49" charset="0"/>
              </a:rPr>
              <a:t> - name: "pod-policy.example.com“</a:t>
            </a:r>
          </a:p>
          <a:p>
            <a:r>
              <a:rPr lang="en-GB" dirty="0">
                <a:latin typeface="Consolas" panose="020B0609020204030204" pitchFamily="49" charset="0"/>
              </a:rPr>
              <a:t>rules:</a:t>
            </a:r>
          </a:p>
          <a:p>
            <a:r>
              <a:rPr lang="en-GB" dirty="0">
                <a:latin typeface="Consolas" panose="020B0609020204030204" pitchFamily="49" charset="0"/>
              </a:rPr>
              <a:t>- </a:t>
            </a:r>
            <a:r>
              <a:rPr lang="en-GB" dirty="0" err="1">
                <a:latin typeface="Consolas" panose="020B0609020204030204" pitchFamily="49" charset="0"/>
              </a:rPr>
              <a:t>apiGroups</a:t>
            </a:r>
            <a:r>
              <a:rPr lang="en-GB" dirty="0">
                <a:latin typeface="Consolas" panose="020B0609020204030204" pitchFamily="49" charset="0"/>
              </a:rPr>
              <a:t>:   [""]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apiVersions</a:t>
            </a:r>
            <a:r>
              <a:rPr lang="en-GB" dirty="0">
                <a:latin typeface="Consolas" panose="020B0609020204030204" pitchFamily="49" charset="0"/>
              </a:rPr>
              <a:t>: ["v1"]</a:t>
            </a:r>
          </a:p>
          <a:p>
            <a:r>
              <a:rPr lang="en-GB" dirty="0">
                <a:latin typeface="Consolas" panose="020B0609020204030204" pitchFamily="49" charset="0"/>
              </a:rPr>
              <a:t>  operations:  ["CREATE"]</a:t>
            </a:r>
          </a:p>
          <a:p>
            <a:r>
              <a:rPr lang="en-GB" dirty="0">
                <a:latin typeface="Consolas" panose="020B0609020204030204" pitchFamily="49" charset="0"/>
              </a:rPr>
              <a:t>  resources:   ["pods"]</a:t>
            </a:r>
          </a:p>
          <a:p>
            <a:r>
              <a:rPr lang="en-GB" dirty="0">
                <a:latin typeface="Consolas" panose="020B0609020204030204" pitchFamily="49" charset="0"/>
              </a:rPr>
              <a:t>  scope:       "</a:t>
            </a:r>
            <a:r>
              <a:rPr lang="en-GB" dirty="0" err="1">
                <a:latin typeface="Consolas" panose="020B0609020204030204" pitchFamily="49" charset="0"/>
              </a:rPr>
              <a:t>Namespaced</a:t>
            </a:r>
            <a:r>
              <a:rPr lang="en-GB" dirty="0">
                <a:latin typeface="Consolas" panose="020B0609020204030204" pitchFamily="49" charset="0"/>
              </a:rPr>
              <a:t>“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clientConfig:service:namespace</a:t>
            </a:r>
            <a:r>
              <a:rPr lang="en-GB" dirty="0">
                <a:latin typeface="Consolas" panose="020B0609020204030204" pitchFamily="49" charset="0"/>
              </a:rPr>
              <a:t>: "example-namespace“</a:t>
            </a:r>
          </a:p>
          <a:p>
            <a:r>
              <a:rPr lang="en-GB" dirty="0">
                <a:latin typeface="Consolas" panose="020B0609020204030204" pitchFamily="49" charset="0"/>
              </a:rPr>
              <a:t>  name: "example-service“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caBundle</a:t>
            </a:r>
            <a:r>
              <a:rPr lang="en-GB" dirty="0">
                <a:latin typeface="Consolas" panose="020B0609020204030204" pitchFamily="49" charset="0"/>
              </a:rPr>
              <a:t>: &lt;CA_BUNDLE&gt;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admissionReviewVersions</a:t>
            </a:r>
            <a:r>
              <a:rPr lang="en-GB" dirty="0">
                <a:latin typeface="Consolas" panose="020B0609020204030204" pitchFamily="49" charset="0"/>
              </a:rPr>
              <a:t>: ["v1"]</a:t>
            </a:r>
          </a:p>
          <a:p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 err="1">
                <a:latin typeface="Consolas" panose="020B0609020204030204" pitchFamily="49" charset="0"/>
              </a:rPr>
              <a:t>sideEffects</a:t>
            </a:r>
            <a:r>
              <a:rPr lang="en-GB" dirty="0">
                <a:latin typeface="Consolas" panose="020B0609020204030204" pitchFamily="49" charset="0"/>
              </a:rPr>
              <a:t>: None</a:t>
            </a:r>
          </a:p>
        </p:txBody>
      </p:sp>
    </p:spTree>
    <p:extLst>
      <p:ext uri="{BB962C8B-B14F-4D97-AF65-F5344CB8AC3E}">
        <p14:creationId xmlns:p14="http://schemas.microsoft.com/office/powerpoint/2010/main" val="39013852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Understand how Admission Controllers work </a:t>
            </a:r>
          </a:p>
          <a:p>
            <a:pPr rtl="0"/>
            <a:r>
              <a:rPr lang="en-GB" dirty="0">
                <a:latin typeface="+mj-lt"/>
              </a:rPr>
              <a:t>Check what plugins are enabled in our cluster by default</a:t>
            </a:r>
          </a:p>
          <a:p>
            <a:pPr rtl="0"/>
            <a:r>
              <a:rPr lang="en-GB" dirty="0">
                <a:latin typeface="+mj-lt"/>
              </a:rPr>
              <a:t>Deploy Kyverno/OPA Gatekeeper and check validation</a:t>
            </a:r>
          </a:p>
          <a:p>
            <a:pPr rtl="0"/>
            <a:endParaRPr lang="en-GB" b="1" dirty="0">
              <a:latin typeface="+mj-lt"/>
            </a:endParaRPr>
          </a:p>
          <a:p>
            <a:pPr indent="0" rtl="0">
              <a:buNone/>
            </a:pPr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kubectl describe pod kube-</a:t>
            </a:r>
            <a:r>
              <a:rPr lang="en-US" dirty="0" err="1">
                <a:latin typeface="+mj-lt"/>
              </a:rPr>
              <a:t>apiserver</a:t>
            </a:r>
            <a:r>
              <a:rPr lang="en-US" dirty="0">
                <a:latin typeface="+mj-lt"/>
              </a:rPr>
              <a:t>-</a:t>
            </a:r>
            <a:r>
              <a:rPr lang="en-US" dirty="0" err="1">
                <a:latin typeface="+mj-lt"/>
              </a:rPr>
              <a:t>bsides</a:t>
            </a:r>
            <a:r>
              <a:rPr lang="en-US" dirty="0">
                <a:latin typeface="+mj-lt"/>
              </a:rPr>
              <a:t>-control-plane -n kube-system</a:t>
            </a:r>
          </a:p>
          <a:p>
            <a:pPr rtl="0"/>
            <a:r>
              <a:rPr lang="en-US" dirty="0">
                <a:latin typeface="+mj-lt"/>
              </a:rPr>
              <a:t>ls –la /etc/kubernetes/manifests</a:t>
            </a:r>
          </a:p>
          <a:p>
            <a:pPr rtl="0"/>
            <a:r>
              <a:rPr lang="en-US" dirty="0">
                <a:latin typeface="+mj-lt"/>
              </a:rPr>
              <a:t>kubectl apply -f </a:t>
            </a:r>
            <a:r>
              <a:rPr lang="en-US" dirty="0">
                <a:latin typeface="+mj-lt"/>
                <a:hlinkClick r:id="rId3"/>
              </a:rPr>
              <a:t>https://raw.githubusercontent.com/open-policy-agent/gatekeeper/master/deploy/gatekeeper.yaml</a:t>
            </a:r>
            <a:r>
              <a:rPr lang="en-US" dirty="0">
                <a:latin typeface="+mj-lt"/>
              </a:rPr>
              <a:t> </a:t>
            </a:r>
          </a:p>
          <a:p>
            <a:pPr rtl="0"/>
            <a:r>
              <a:rPr lang="en-US" dirty="0">
                <a:latin typeface="+mj-lt"/>
              </a:rPr>
              <a:t>kubectl get ns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0970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27" y="742004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800" dirty="0"/>
              <a:t>Demo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1" y="2258776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>
                <a:latin typeface="+mj-lt"/>
              </a:rPr>
              <a:t>kubectl apply -f </a:t>
            </a:r>
            <a:r>
              <a:rPr lang="en-US" dirty="0">
                <a:latin typeface="+mj-lt"/>
                <a:hlinkClick r:id="rId3"/>
              </a:rPr>
              <a:t>https://raw.githubusercontent.com/open-policy-agent/gatekeeper-library/master/library/pod-security-policy/privileged-containers/template.yaml</a:t>
            </a:r>
            <a:r>
              <a:rPr lang="en-GB" dirty="0">
                <a:latin typeface="+mj-lt"/>
              </a:rPr>
              <a:t> </a:t>
            </a:r>
          </a:p>
          <a:p>
            <a:pPr rtl="0"/>
            <a:r>
              <a:rPr lang="en-GB" dirty="0">
                <a:latin typeface="+mj-lt"/>
              </a:rPr>
              <a:t>kubectl apply -f priv-constraint.yaml </a:t>
            </a:r>
          </a:p>
          <a:p>
            <a:pPr rtl="0"/>
            <a:r>
              <a:rPr lang="en-US" dirty="0">
                <a:latin typeface="+mj-lt"/>
              </a:rPr>
              <a:t>kubectl run nginx-</a:t>
            </a:r>
            <a:r>
              <a:rPr lang="en-US" dirty="0" err="1">
                <a:latin typeface="+mj-lt"/>
              </a:rPr>
              <a:t>opa</a:t>
            </a:r>
            <a:r>
              <a:rPr lang="en-US" dirty="0">
                <a:latin typeface="+mj-lt"/>
              </a:rPr>
              <a:t>-test --image nginx --privileged=true</a:t>
            </a:r>
            <a:r>
              <a:rPr lang="en-GB" dirty="0">
                <a:latin typeface="+mj-lt"/>
              </a:rPr>
              <a:t> </a:t>
            </a:r>
          </a:p>
          <a:p>
            <a:pPr indent="0" rtl="0">
              <a:buNone/>
            </a:pPr>
            <a:endParaRPr lang="en-GB" b="1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0" y="4180984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 </a:t>
            </a:r>
            <a:r>
              <a:rPr lang="en-US" dirty="0">
                <a:latin typeface="+mj-lt"/>
              </a:rPr>
              <a:t>kubectl apply -f </a:t>
            </a:r>
            <a:r>
              <a:rPr lang="en-US" dirty="0">
                <a:latin typeface="+mj-lt"/>
                <a:hlinkClick r:id="rId4"/>
              </a:rPr>
              <a:t>https://raw.githubusercontent.com/open-policy-agent/gatekeeper-library/master/library/general/allowedrepos/template.yaml</a:t>
            </a:r>
            <a:r>
              <a:rPr lang="en-US" dirty="0">
                <a:latin typeface="+mj-lt"/>
              </a:rPr>
              <a:t> </a:t>
            </a:r>
          </a:p>
          <a:p>
            <a:pPr rtl="0"/>
            <a:r>
              <a:rPr lang="en-US" dirty="0">
                <a:latin typeface="+mj-lt"/>
              </a:rPr>
              <a:t>kubectl apply -f </a:t>
            </a:r>
            <a:r>
              <a:rPr lang="en-US" dirty="0" err="1">
                <a:latin typeface="+mj-lt"/>
              </a:rPr>
              <a:t>imagepull-constraint.yaml</a:t>
            </a:r>
            <a:endParaRPr lang="en-US" dirty="0">
              <a:latin typeface="+mj-lt"/>
            </a:endParaRPr>
          </a:p>
          <a:p>
            <a:pPr rtl="0"/>
            <a:r>
              <a:rPr lang="en-GB" dirty="0">
                <a:latin typeface="+mj-lt"/>
              </a:rPr>
              <a:t>kubectl run image-</a:t>
            </a:r>
            <a:r>
              <a:rPr lang="en-GB" dirty="0" err="1">
                <a:latin typeface="+mj-lt"/>
              </a:rPr>
              <a:t>opa</a:t>
            </a:r>
            <a:r>
              <a:rPr lang="en-GB" dirty="0">
                <a:latin typeface="+mj-lt"/>
              </a:rPr>
              <a:t>-test --image nginx </a:t>
            </a:r>
          </a:p>
          <a:p>
            <a:pPr indent="0" rtl="0">
              <a:buNone/>
            </a:pPr>
            <a:endParaRPr lang="en-GB" b="1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8953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49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538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ETCD Best Practices 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690062"/>
            <a:ext cx="97175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Due to the nature of ETCD, it is a critical resource. Even a read access to the daemon is dangerous because it contains sensitive information about the secrets, state of the cluster.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Enabling encryption at rest for ETCD secrets. Switched off by default. Enable it by using --encryption-provider-config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Isolate the daemon behind a firewall or use network ACL to limit communication between pods and the key-value store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Backups should be done regularly and stored in a secure location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Audit logging and monitoring for malicious events, unauthorized entries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Update all the components in the environment regularly and keep a look out for CVEs which affect the software in your environment.	</a:t>
            </a:r>
          </a:p>
        </p:txBody>
      </p:sp>
    </p:spTree>
    <p:extLst>
      <p:ext uri="{BB962C8B-B14F-4D97-AF65-F5344CB8AC3E}">
        <p14:creationId xmlns:p14="http://schemas.microsoft.com/office/powerpoint/2010/main" val="163168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Get familiar with container platform (Docker) </a:t>
            </a:r>
          </a:p>
          <a:p>
            <a:pPr rtl="0"/>
            <a:r>
              <a:rPr lang="en-GB" dirty="0">
                <a:latin typeface="+mj-lt"/>
              </a:rPr>
              <a:t>Run basic commands such as listing containers, executing into the containers and so on </a:t>
            </a:r>
          </a:p>
          <a:p>
            <a:pPr rtl="0"/>
            <a:r>
              <a:rPr lang="en-GB" dirty="0">
                <a:latin typeface="+mj-lt"/>
              </a:rPr>
              <a:t>Understand why there is a need to orchestrate containers 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3376" y="365027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r>
              <a:rPr lang="en-US" dirty="0">
                <a:latin typeface="+mj-lt"/>
              </a:rPr>
              <a:t>docker run nginx -</a:t>
            </a:r>
            <a:r>
              <a:rPr lang="en-US" dirty="0" err="1">
                <a:latin typeface="+mj-lt"/>
              </a:rPr>
              <a:t>dit</a:t>
            </a:r>
            <a:endParaRPr lang="en-US" dirty="0">
              <a:latin typeface="+mj-lt"/>
            </a:endParaRPr>
          </a:p>
          <a:p>
            <a:pPr rtl="0"/>
            <a:r>
              <a:rPr lang="en-US" dirty="0">
                <a:latin typeface="+mj-lt"/>
              </a:rPr>
              <a:t>docker </a:t>
            </a:r>
            <a:r>
              <a:rPr lang="en-US" dirty="0" err="1">
                <a:latin typeface="+mj-lt"/>
              </a:rPr>
              <a:t>ps</a:t>
            </a:r>
            <a:r>
              <a:rPr lang="en-US" dirty="0">
                <a:latin typeface="+mj-lt"/>
              </a:rPr>
              <a:t> &amp;&amp; docker </a:t>
            </a:r>
            <a:r>
              <a:rPr lang="en-US" dirty="0" err="1">
                <a:latin typeface="+mj-lt"/>
              </a:rPr>
              <a:t>ps</a:t>
            </a:r>
            <a:r>
              <a:rPr lang="en-US" dirty="0">
                <a:latin typeface="+mj-lt"/>
              </a:rPr>
              <a:t> –a</a:t>
            </a:r>
          </a:p>
          <a:p>
            <a:pPr rtl="0"/>
            <a:r>
              <a:rPr lang="en-US" dirty="0">
                <a:latin typeface="+mj-lt"/>
              </a:rPr>
              <a:t>docker exec –it &lt;identifier&gt;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 </a:t>
            </a:r>
          </a:p>
          <a:p>
            <a:pPr rtl="0"/>
            <a:r>
              <a:rPr lang="en-US" dirty="0">
                <a:latin typeface="+mj-lt"/>
              </a:rPr>
              <a:t>docker container prune</a:t>
            </a: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704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50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66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Setup Multi-Node Cluster w Vagrant </a:t>
            </a:r>
            <a:endParaRPr lang="en-GB"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478D8-C832-0550-5EBF-8DF6EAF5E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317"/>
          <a:stretch/>
        </p:blipFill>
        <p:spPr>
          <a:xfrm>
            <a:off x="2422279" y="1404370"/>
            <a:ext cx="7347442" cy="41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690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51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66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Setup Multi-Node Cluster w Vagrant </a:t>
            </a:r>
            <a:endParaRPr lang="en-GB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244B6-6009-EE30-E1BB-14834CE60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14"/>
          <a:stretch/>
        </p:blipFill>
        <p:spPr>
          <a:xfrm>
            <a:off x="1386984" y="1404369"/>
            <a:ext cx="9418031" cy="410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94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66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Setup Multi-Node Cluster w Vagrant </a:t>
            </a:r>
            <a:endParaRPr lang="en-GB" sz="28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0C057C-9A3B-6DCC-2D0F-6E6ACDAB7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26" b="27659"/>
          <a:stretch/>
        </p:blipFill>
        <p:spPr>
          <a:xfrm>
            <a:off x="1203960" y="1538087"/>
            <a:ext cx="9585960" cy="37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78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66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Setup Multi-Node Cluster w Vagrant </a:t>
            </a:r>
            <a:endParaRPr lang="en-GB" sz="2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4BA40-490B-4FF5-4ED2-145753B33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48" b="12769"/>
          <a:stretch/>
        </p:blipFill>
        <p:spPr>
          <a:xfrm>
            <a:off x="1021079" y="1404369"/>
            <a:ext cx="9918470" cy="42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09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79" y="881149"/>
            <a:ext cx="666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Try it out! </a:t>
            </a:r>
            <a:endParaRPr lang="en-GB" sz="28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03E64-CC05-67A3-1D61-8417EC6208B2}"/>
              </a:ext>
            </a:extLst>
          </p:cNvPr>
          <p:cNvSpPr txBox="1"/>
          <p:nvPr/>
        </p:nvSpPr>
        <p:spPr>
          <a:xfrm>
            <a:off x="1021079" y="2136338"/>
            <a:ext cx="98685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+mj-lt"/>
              </a:rPr>
              <a:t>[ ] </a:t>
            </a:r>
            <a:r>
              <a:rPr lang="en-US" sz="2600" dirty="0">
                <a:latin typeface="+mj-lt"/>
                <a:hlinkClick r:id="rId3"/>
              </a:rPr>
              <a:t>https://github.com/nishaanthguna22/vagrant-deployment-files/tree/master/K8s-multicluster</a:t>
            </a:r>
            <a:r>
              <a:rPr lang="en-US" sz="2600" dirty="0">
                <a:latin typeface="+mj-lt"/>
              </a:rPr>
              <a:t> </a:t>
            </a:r>
          </a:p>
          <a:p>
            <a:r>
              <a:rPr lang="en-US" sz="2600" dirty="0">
                <a:latin typeface="+mj-lt"/>
              </a:rPr>
              <a:t>[ ] </a:t>
            </a:r>
            <a:r>
              <a:rPr lang="en-US" sz="2600" dirty="0">
                <a:latin typeface="+mj-lt"/>
                <a:hlinkClick r:id="rId4"/>
              </a:rPr>
              <a:t>https://t.ly/bVMv</a:t>
            </a:r>
            <a:r>
              <a:rPr lang="en-US" sz="2600" dirty="0">
                <a:latin typeface="+mj-lt"/>
              </a:rPr>
              <a:t> </a:t>
            </a:r>
            <a:endParaRPr lang="en-GB" sz="2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49717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br>
              <a:rPr lang="en-GB" dirty="0">
                <a:sym typeface="DM Sans Medium"/>
              </a:rPr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572" y="1304513"/>
            <a:ext cx="5721416" cy="3849303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b="1" dirty="0">
                <a:latin typeface="+mj-lt"/>
              </a:rPr>
              <a:t>In a Nutshell</a:t>
            </a:r>
          </a:p>
          <a:p>
            <a:pPr rtl="0"/>
            <a:endParaRPr lang="en-US" sz="2800" b="1" dirty="0">
              <a:latin typeface="+mj-lt"/>
            </a:endParaRP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RBAC is critical for resource authz in the cluster</a:t>
            </a: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Container breakouts often result in host compromise. </a:t>
            </a: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Third-party plugins hoard critical vulnerabilities due to the excessive privileges on the SAs</a:t>
            </a: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Compromise the pod with super-privileged SA equates to cluster-admin</a:t>
            </a: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Do not expose the cluster’s API Server to the Internet without any firewall or network restrictions</a:t>
            </a:r>
          </a:p>
          <a:p>
            <a:pPr marL="340614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Certificate authentication is best suited for enterprise-grade clusters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55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4A998-9040-1896-7283-A08A034E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429" y="1103167"/>
            <a:ext cx="4339240" cy="465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14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76F9AC-B13A-535F-BA11-16F396F50368}"/>
              </a:ext>
            </a:extLst>
          </p:cNvPr>
          <p:cNvSpPr txBox="1"/>
          <p:nvPr/>
        </p:nvSpPr>
        <p:spPr>
          <a:xfrm>
            <a:off x="449178" y="2747210"/>
            <a:ext cx="1129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F436-321D-D326-2100-4A90D478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129679"/>
            <a:ext cx="9912096" cy="1014984"/>
          </a:xfrm>
        </p:spPr>
        <p:txBody>
          <a:bodyPr/>
          <a:lstStyle/>
          <a:p>
            <a:r>
              <a:rPr lang="en-US" sz="3500" dirty="0"/>
              <a:t>References</a:t>
            </a:r>
            <a:endParaRPr lang="en-GB" sz="35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E49C7-00C4-A88E-71B3-081DAF898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1" y="1004592"/>
            <a:ext cx="11510633" cy="5297701"/>
          </a:xfrm>
        </p:spPr>
        <p:txBody>
          <a:bodyPr/>
          <a:lstStyle/>
          <a:p>
            <a:r>
              <a:rPr lang="en-GB" sz="2000" dirty="0">
                <a:hlinkClick r:id="rId2"/>
              </a:rPr>
              <a:t>https://imgflip.com/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https://twitter.com/memenetes</a:t>
            </a:r>
            <a:endParaRPr lang="en-GB" sz="2000" dirty="0"/>
          </a:p>
          <a:p>
            <a:r>
              <a:rPr lang="en-GB" sz="2000" dirty="0">
                <a:hlinkClick r:id="rId4"/>
              </a:rPr>
              <a:t>https://cloud.google.com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5"/>
              </a:rPr>
              <a:t>https://www.adaltas.com/en/2019/08/07/users-rbac-kubernetes/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6"/>
              </a:rPr>
              <a:t>https://kubernetes.io</a:t>
            </a:r>
            <a:r>
              <a:rPr lang="en-GB" sz="2000" dirty="0"/>
              <a:t>  </a:t>
            </a:r>
          </a:p>
          <a:p>
            <a:r>
              <a:rPr lang="en-GB" sz="2000" dirty="0">
                <a:hlinkClick r:id="rId7"/>
              </a:rPr>
              <a:t>https://microsoft.github.io/Threat-Matrix-for-Kubernetes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8"/>
              </a:rPr>
              <a:t>https://blog.christophetd.fr/privilege-escalation-in-aws-elastic-kubernetes-service-eks-by-compromising-the-instance-role-of-worker-nodes/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9"/>
              </a:rPr>
              <a:t>https://blog.calif.io/p/privilege-escalation-in-eks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10"/>
              </a:rPr>
              <a:t>https://faun.pub/top-20-kubernetes-memes-b5cb4c5af395</a:t>
            </a:r>
            <a:r>
              <a:rPr lang="en-GB" sz="2000" dirty="0"/>
              <a:t> </a:t>
            </a:r>
          </a:p>
          <a:p>
            <a:r>
              <a:rPr lang="en-GB" sz="2000" dirty="0">
                <a:hlinkClick r:id="rId11"/>
              </a:rPr>
              <a:t>https://bishopfox.com/blog/kubernetes-pod-privilege-escalation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66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Learn more about docker sockets and misconfigurations</a:t>
            </a:r>
          </a:p>
          <a:p>
            <a:pPr rtl="0"/>
            <a:r>
              <a:rPr lang="en-GB" dirty="0">
                <a:latin typeface="+mj-lt"/>
              </a:rPr>
              <a:t>Under the hood of executing commands inside a docker container and seeing what it reflects in the host OS</a:t>
            </a:r>
          </a:p>
          <a:p>
            <a:pPr rtl="0"/>
            <a:r>
              <a:rPr lang="en-GB" dirty="0">
                <a:latin typeface="+mj-lt"/>
              </a:rPr>
              <a:t>Remap the namespace to use a low-privileged user</a:t>
            </a:r>
          </a:p>
          <a:p>
            <a:pPr rtl="0"/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3376" y="3560993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r>
              <a:rPr lang="en-US" dirty="0" err="1">
                <a:latin typeface="+mj-lt"/>
              </a:rPr>
              <a:t>sudo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systemctl</a:t>
            </a:r>
            <a:r>
              <a:rPr lang="en-US" dirty="0">
                <a:latin typeface="+mj-lt"/>
              </a:rPr>
              <a:t> status docker &amp;&amp; </a:t>
            </a:r>
            <a:r>
              <a:rPr lang="en-US" dirty="0" err="1">
                <a:latin typeface="+mj-lt"/>
              </a:rPr>
              <a:t>ps</a:t>
            </a:r>
            <a:r>
              <a:rPr lang="en-US" dirty="0">
                <a:latin typeface="+mj-lt"/>
              </a:rPr>
              <a:t> aux |grep –I dock</a:t>
            </a:r>
          </a:p>
          <a:p>
            <a:pPr rtl="0"/>
            <a:r>
              <a:rPr lang="en-US" dirty="0">
                <a:latin typeface="+mj-lt"/>
              </a:rPr>
              <a:t>docker exec -&gt; run sleep -&gt; check the host OS</a:t>
            </a:r>
          </a:p>
          <a:p>
            <a:pPr rtl="0"/>
            <a:r>
              <a:rPr lang="en-US" dirty="0">
                <a:latin typeface="+mj-lt"/>
              </a:rPr>
              <a:t>cat 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subuid</a:t>
            </a:r>
            <a:r>
              <a:rPr lang="en-US" dirty="0">
                <a:latin typeface="+mj-lt"/>
              </a:rPr>
              <a:t> &amp;&amp; cat /</a:t>
            </a:r>
            <a:r>
              <a:rPr lang="en-US" dirty="0" err="1">
                <a:latin typeface="+mj-lt"/>
              </a:rPr>
              <a:t>etc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subgid</a:t>
            </a:r>
            <a:endParaRPr lang="en-US" dirty="0">
              <a:latin typeface="+mj-lt"/>
            </a:endParaRPr>
          </a:p>
          <a:p>
            <a:pPr rtl="0"/>
            <a:r>
              <a:rPr lang="en-US" dirty="0" err="1">
                <a:latin typeface="+mj-lt"/>
              </a:rPr>
              <a:t>sudo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systemctl</a:t>
            </a:r>
            <a:r>
              <a:rPr lang="en-US" dirty="0">
                <a:latin typeface="+mj-lt"/>
              </a:rPr>
              <a:t> stop docker </a:t>
            </a:r>
          </a:p>
          <a:p>
            <a:pPr rtl="0"/>
            <a:r>
              <a:rPr lang="en-US" dirty="0" err="1">
                <a:latin typeface="+mj-lt"/>
              </a:rPr>
              <a:t>sudo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dockerd</a:t>
            </a:r>
            <a:r>
              <a:rPr lang="en-US" dirty="0">
                <a:latin typeface="+mj-lt"/>
              </a:rPr>
              <a:t> --</a:t>
            </a:r>
            <a:r>
              <a:rPr lang="en-US" dirty="0" err="1">
                <a:latin typeface="+mj-lt"/>
              </a:rPr>
              <a:t>userns</a:t>
            </a:r>
            <a:r>
              <a:rPr lang="en-US" dirty="0">
                <a:latin typeface="+mj-lt"/>
              </a:rPr>
              <a:t>-remap=“</a:t>
            </a:r>
            <a:r>
              <a:rPr lang="en-US" dirty="0" err="1">
                <a:latin typeface="+mj-lt"/>
              </a:rPr>
              <a:t>dubov.daniil:dubov.daniil</a:t>
            </a:r>
            <a:r>
              <a:rPr lang="en-US" dirty="0">
                <a:latin typeface="+mj-lt"/>
              </a:rPr>
              <a:t>”</a:t>
            </a:r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057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31441-8B19-5F40-7738-2B83C73666F9}"/>
              </a:ext>
            </a:extLst>
          </p:cNvPr>
          <p:cNvSpPr txBox="1"/>
          <p:nvPr/>
        </p:nvSpPr>
        <p:spPr>
          <a:xfrm>
            <a:off x="1021080" y="881149"/>
            <a:ext cx="4556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Kuberwhat??!!</a:t>
            </a:r>
            <a:endParaRPr lang="en-GB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2808A-1F8E-24CA-01CE-D054BDAF62B2}"/>
              </a:ext>
            </a:extLst>
          </p:cNvPr>
          <p:cNvSpPr txBox="1"/>
          <p:nvPr/>
        </p:nvSpPr>
        <p:spPr>
          <a:xfrm>
            <a:off x="1138844" y="1797784"/>
            <a:ext cx="97175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k(j)uːbərˈnɛtɪs, -ˈneɪtɪs, -ˈneɪtiːz, -ˈnɛtiːz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koo-</a:t>
            </a:r>
            <a:r>
              <a:rPr lang="en-US" sz="2000" dirty="0" err="1">
                <a:latin typeface="+mj-lt"/>
              </a:rPr>
              <a:t>ber</a:t>
            </a:r>
            <a:r>
              <a:rPr lang="en-US" sz="2000" dirty="0">
                <a:latin typeface="+mj-lt"/>
              </a:rPr>
              <a:t>-net-</a:t>
            </a:r>
            <a:r>
              <a:rPr lang="en-US" sz="2000" dirty="0" err="1">
                <a:latin typeface="+mj-lt"/>
              </a:rPr>
              <a:t>ees</a:t>
            </a:r>
            <a:endParaRPr lang="en-US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K8s (8 letters between K and 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sz="2000" dirty="0">
                <a:latin typeface="+mj-lt"/>
              </a:rPr>
              <a:t>κυβερνήτης / </a:t>
            </a:r>
            <a:r>
              <a:rPr lang="en-US" sz="2000" dirty="0">
                <a:latin typeface="+mj-lt"/>
              </a:rPr>
              <a:t>kubernḗtēs: Greek for "steersman, navigator" or "guide“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Also the etymological root of cybernetics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Originally designed by Google (Project Borg)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Amongst other tech, this is managed by CNCF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Open-sourced in 2014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What is it though?</a:t>
            </a:r>
          </a:p>
        </p:txBody>
      </p:sp>
    </p:spTree>
    <p:extLst>
      <p:ext uri="{BB962C8B-B14F-4D97-AF65-F5344CB8AC3E}">
        <p14:creationId xmlns:p14="http://schemas.microsoft.com/office/powerpoint/2010/main" val="3603506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9DD7E-3251-402A-2A2E-A97CC5A370A8}"/>
              </a:ext>
            </a:extLst>
          </p:cNvPr>
          <p:cNvSpPr txBox="1"/>
          <p:nvPr/>
        </p:nvSpPr>
        <p:spPr>
          <a:xfrm>
            <a:off x="1203960" y="5248619"/>
            <a:ext cx="9897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FE298-3B3E-C666-EA81-9DA7907C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914" y="58190"/>
            <a:ext cx="4652070" cy="64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B732-6FD3-D0DA-92AF-1D7A68E3A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809269"/>
            <a:ext cx="9912096" cy="101498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sz="2800" dirty="0"/>
              <a:t>Demo</a:t>
            </a:r>
            <a:endParaRPr lang="en-GB" sz="2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6D0EB4-87A1-9926-18A9-F1A65DC20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Objective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7B26A88-F289-88EA-E384-570C7CF8B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3377" y="254031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latin typeface="+mj-lt"/>
              </a:rPr>
              <a:t>Setup environmental variables </a:t>
            </a:r>
          </a:p>
          <a:p>
            <a:pPr rtl="0"/>
            <a:r>
              <a:rPr lang="en-GB" dirty="0">
                <a:latin typeface="+mj-lt"/>
              </a:rPr>
              <a:t>Create a multi-node cluster</a:t>
            </a:r>
          </a:p>
          <a:p>
            <a:pPr rtl="0"/>
            <a:r>
              <a:rPr lang="en-GB" dirty="0">
                <a:latin typeface="+mj-lt"/>
              </a:rPr>
              <a:t>Get information about the cluster </a:t>
            </a:r>
          </a:p>
          <a:p>
            <a:pPr rtl="0"/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endParaRPr lang="en-GB" dirty="0">
              <a:latin typeface="+mj-lt"/>
            </a:endParaRPr>
          </a:p>
          <a:p>
            <a:pPr rtl="0"/>
            <a:endParaRPr lang="en-GB" dirty="0">
              <a:latin typeface="+mj-lt"/>
            </a:endParaRPr>
          </a:p>
          <a:p>
            <a:pPr indent="0" rtl="0">
              <a:buNone/>
            </a:pPr>
            <a:r>
              <a:rPr lang="en-GB" dirty="0">
                <a:latin typeface="+mj-lt"/>
              </a:rPr>
              <a:t> 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309F894-D6ED-3B69-812A-EDD9C07D6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 dirty="0"/>
              <a:t>Commands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A6AD7D6-3293-B4C1-4263-E02BE31B4FF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3376" y="3650270"/>
            <a:ext cx="6408671" cy="1330189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endParaRPr lang="en-US" dirty="0">
              <a:latin typeface="+mj-lt"/>
            </a:endParaRPr>
          </a:p>
          <a:p>
            <a:pPr rtl="0"/>
            <a:r>
              <a:rPr lang="en-US" dirty="0">
                <a:latin typeface="+mj-lt"/>
              </a:rPr>
              <a:t>NAME=tirbsid.local </a:t>
            </a:r>
          </a:p>
          <a:p>
            <a:pPr rtl="0"/>
            <a:r>
              <a:rPr lang="en-US" dirty="0">
                <a:latin typeface="+mj-lt"/>
              </a:rPr>
              <a:t>kind create cluster --name $NAME --config kind-cluster-config.yaml</a:t>
            </a:r>
          </a:p>
          <a:p>
            <a:pPr rtl="0"/>
            <a:r>
              <a:rPr lang="en-US" dirty="0">
                <a:latin typeface="+mj-lt"/>
              </a:rPr>
              <a:t>less /home/$USER/.kube/config</a:t>
            </a:r>
          </a:p>
          <a:p>
            <a:pPr rtl="0"/>
            <a:endParaRPr lang="en-GB" dirty="0">
              <a:latin typeface="+mj-lt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3322B0EB-0749-E394-7D78-05C32547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0AFDD5-844D-364D-8AEC-50CF4D36D55D}" type="slidenum">
              <a:rPr lang="en-GB" smtClean="0"/>
              <a:pPr rtl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177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054_TF11429527_Win32" id="{51F36AC8-494E-4B7D-9399-C9141C5689E7}" vid="{30C7936E-C9D5-4464-AD90-3C5E6F8EB3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{5090951C-EF30-425E-BC17-FCD7FA29A929}tf11429527_win32</Template>
  <TotalTime>0</TotalTime>
  <Words>4349</Words>
  <Application>Microsoft Office PowerPoint</Application>
  <PresentationFormat>Widescreen</PresentationFormat>
  <Paragraphs>607</Paragraphs>
  <Slides>56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Century Gothic</vt:lpstr>
      <vt:lpstr>Consolas</vt:lpstr>
      <vt:lpstr>Copperplate Gothic Light</vt:lpstr>
      <vt:lpstr>Karla</vt:lpstr>
      <vt:lpstr>Univers Condensed Light</vt:lpstr>
      <vt:lpstr>Office Theme</vt:lpstr>
      <vt:lpstr>Attacking and Defending K8s Clusters</vt:lpstr>
      <vt:lpstr>PowerPoint Presentation</vt:lpstr>
      <vt:lpstr>Agenda</vt:lpstr>
      <vt:lpstr>PowerPoint Presentation</vt:lpstr>
      <vt:lpstr>Demo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Demo</vt:lpstr>
      <vt:lpstr>Demo</vt:lpstr>
      <vt:lpstr>Demo</vt:lpstr>
      <vt:lpstr>PowerPoint Presentation</vt:lpstr>
      <vt:lpstr>PowerPoint Presentation</vt:lpstr>
      <vt:lpstr>PowerPoint Presentation</vt:lpstr>
      <vt:lpstr>K8s Vulns Overview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Admission Controllers - Flow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K8s Workshop Tirana</dc:title>
  <dc:creator>Nishaanth Guna</dc:creator>
  <cp:lastModifiedBy>Nishaanth Guna</cp:lastModifiedBy>
  <cp:revision>918</cp:revision>
  <dcterms:created xsi:type="dcterms:W3CDTF">2023-09-05T15:36:52Z</dcterms:created>
  <dcterms:modified xsi:type="dcterms:W3CDTF">2023-09-22T17:50:48Z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